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  <p:sldMasterId id="2147483756" r:id="rId2"/>
    <p:sldMasterId id="2147483769" r:id="rId3"/>
    <p:sldMasterId id="2147483808" r:id="rId4"/>
    <p:sldMasterId id="2147483821" r:id="rId5"/>
    <p:sldMasterId id="2147483834" r:id="rId6"/>
    <p:sldMasterId id="2147483847" r:id="rId7"/>
  </p:sldMasterIdLst>
  <p:notesMasterIdLst>
    <p:notesMasterId r:id="rId24"/>
  </p:notesMasterIdLst>
  <p:sldIdLst>
    <p:sldId id="256" r:id="rId8"/>
    <p:sldId id="258" r:id="rId9"/>
    <p:sldId id="277" r:id="rId10"/>
    <p:sldId id="259" r:id="rId11"/>
    <p:sldId id="276" r:id="rId12"/>
    <p:sldId id="262" r:id="rId13"/>
    <p:sldId id="263" r:id="rId14"/>
    <p:sldId id="273" r:id="rId15"/>
    <p:sldId id="274" r:id="rId16"/>
    <p:sldId id="275" r:id="rId17"/>
    <p:sldId id="266" r:id="rId18"/>
    <p:sldId id="268" r:id="rId19"/>
    <p:sldId id="270" r:id="rId20"/>
    <p:sldId id="271" r:id="rId21"/>
    <p:sldId id="264" r:id="rId22"/>
    <p:sldId id="265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41" autoAdjust="0"/>
    <p:restoredTop sz="94660"/>
  </p:normalViewPr>
  <p:slideViewPr>
    <p:cSldViewPr>
      <p:cViewPr varScale="1">
        <p:scale>
          <a:sx n="69" d="100"/>
          <a:sy n="69" d="100"/>
        </p:scale>
        <p:origin x="-152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1A59DC-2AB5-49CF-AC37-9B0F09F18D8F}" type="datetimeFigureOut">
              <a:rPr lang="ru-RU" smtClean="0"/>
              <a:t>04.10.2016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166B53-B4F0-4F06-8957-03D12E7CE5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371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3E42A00-AD92-4C68-9AAB-83A9C89530E0}" type="slidenum">
              <a:rPr lang="ru-RU" altLang="ru-RU" sz="1200">
                <a:solidFill>
                  <a:prstClr val="black"/>
                </a:solidFill>
              </a:rPr>
              <a:pPr/>
              <a:t>2</a:t>
            </a:fld>
            <a:endParaRPr lang="ru-RU" altLang="ru-RU" sz="1200">
              <a:solidFill>
                <a:prstClr val="black"/>
              </a:solidFill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A89A4-E0D7-415B-95B9-13052CBE66E7}" type="datetimeFigureOut">
              <a:rPr lang="ru-RU" smtClean="0"/>
              <a:t>04.10.2016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28E20-E976-4612-A21C-85F999E3BF0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A89A4-E0D7-415B-95B9-13052CBE66E7}" type="datetimeFigureOut">
              <a:rPr lang="ru-RU" smtClean="0"/>
              <a:t>04.10.2016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28E20-E976-4612-A21C-85F999E3BF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A89A4-E0D7-415B-95B9-13052CBE66E7}" type="datetimeFigureOut">
              <a:rPr lang="ru-RU" smtClean="0"/>
              <a:t>04.10.2016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28E20-E976-4612-A21C-85F999E3BF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76400" y="2895600"/>
            <a:ext cx="7391400" cy="914400"/>
          </a:xfrm>
        </p:spPr>
        <p:txBody>
          <a:bodyPr anchor="b"/>
          <a:lstStyle>
            <a:lvl1pPr algn="r">
              <a:defRPr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278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76400" y="3733800"/>
            <a:ext cx="7391400" cy="7493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83A1E7-27AC-4187-A5F9-BDC50CCE5B3A}" type="slidenum">
              <a:rPr lang="ru-RU" altLang="ru-RU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8081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B96C83-11A5-4D3F-B84C-925A94C143E6}" type="slidenum">
              <a:rPr lang="ru-RU" altLang="ru-RU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6615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78B71A-C969-4B1C-8D73-BCC72F8CB87E}" type="slidenum">
              <a:rPr lang="ru-RU" altLang="ru-RU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3884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19200" y="1676400"/>
            <a:ext cx="36195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91100" y="1676400"/>
            <a:ext cx="36195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18CD67-5F71-4CC0-AC71-4C72A0AC5630}" type="slidenum">
              <a:rPr lang="ru-RU" altLang="ru-RU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7879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6548C8-9B50-4F40-BDA5-D314EAEE2314}" type="slidenum">
              <a:rPr lang="ru-RU" altLang="ru-RU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2451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B69CF3-1A73-4FDC-B9F7-4F81DE7E6B7D}" type="slidenum">
              <a:rPr lang="ru-RU" altLang="ru-RU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5796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D26943-91B6-4E06-88EB-BCCB8348EAAC}" type="slidenum">
              <a:rPr lang="ru-RU" altLang="ru-RU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873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D68338-3F8B-4D6C-914D-9925EF903351}" type="slidenum">
              <a:rPr lang="ru-RU" altLang="ru-RU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200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A89A4-E0D7-415B-95B9-13052CBE66E7}" type="datetimeFigureOut">
              <a:rPr lang="ru-RU" smtClean="0"/>
              <a:t>04.10.2016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28E20-E976-4612-A21C-85F999E3BF0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A3C9F3-31B1-4883-914B-07F043CD879A}" type="slidenum">
              <a:rPr lang="ru-RU" altLang="ru-RU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1111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0C2515-D230-4403-8002-012E649174D2}" type="slidenum">
              <a:rPr lang="ru-RU" altLang="ru-RU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6007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62750" y="152400"/>
            <a:ext cx="1847850" cy="6248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19200" y="152400"/>
            <a:ext cx="5391150" cy="6248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2A547-F465-4A1D-ABF7-AE20B738D59D}" type="slidenum">
              <a:rPr lang="ru-RU" altLang="ru-RU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9098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152400"/>
            <a:ext cx="7391400" cy="1066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219200" y="1676400"/>
            <a:ext cx="7391400" cy="47244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F9CB32-D8BE-4FED-A0E1-2B4B6A4A1162}" type="slidenum">
              <a:rPr lang="ru-RU" altLang="ru-RU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7609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76400" y="2895600"/>
            <a:ext cx="7391400" cy="914400"/>
          </a:xfrm>
        </p:spPr>
        <p:txBody>
          <a:bodyPr anchor="b"/>
          <a:lstStyle>
            <a:lvl1pPr algn="r">
              <a:defRPr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278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76400" y="3733800"/>
            <a:ext cx="7391400" cy="7493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83A1E7-27AC-4187-A5F9-BDC50CCE5B3A}" type="slidenum">
              <a:rPr lang="ru-RU" altLang="ru-RU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1164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B96C83-11A5-4D3F-B84C-925A94C143E6}" type="slidenum">
              <a:rPr lang="ru-RU" altLang="ru-RU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7918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78B71A-C969-4B1C-8D73-BCC72F8CB87E}" type="slidenum">
              <a:rPr lang="ru-RU" altLang="ru-RU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832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19200" y="1676400"/>
            <a:ext cx="36195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91100" y="1676400"/>
            <a:ext cx="36195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18CD67-5F71-4CC0-AC71-4C72A0AC5630}" type="slidenum">
              <a:rPr lang="ru-RU" altLang="ru-RU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2944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6548C8-9B50-4F40-BDA5-D314EAEE2314}" type="slidenum">
              <a:rPr lang="ru-RU" altLang="ru-RU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3257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B69CF3-1A73-4FDC-B9F7-4F81DE7E6B7D}" type="slidenum">
              <a:rPr lang="ru-RU" altLang="ru-RU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700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A89A4-E0D7-415B-95B9-13052CBE66E7}" type="datetimeFigureOut">
              <a:rPr lang="ru-RU" smtClean="0"/>
              <a:t>04.10.2016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28E20-E976-4612-A21C-85F999E3BF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D26943-91B6-4E06-88EB-BCCB8348EAAC}" type="slidenum">
              <a:rPr lang="ru-RU" altLang="ru-RU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5256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D68338-3F8B-4D6C-914D-9925EF903351}" type="slidenum">
              <a:rPr lang="ru-RU" altLang="ru-RU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9716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A3C9F3-31B1-4883-914B-07F043CD879A}" type="slidenum">
              <a:rPr lang="ru-RU" altLang="ru-RU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0936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0C2515-D230-4403-8002-012E649174D2}" type="slidenum">
              <a:rPr lang="ru-RU" altLang="ru-RU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31726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62750" y="152400"/>
            <a:ext cx="1847850" cy="6248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19200" y="152400"/>
            <a:ext cx="5391150" cy="6248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2A547-F465-4A1D-ABF7-AE20B738D59D}" type="slidenum">
              <a:rPr lang="ru-RU" altLang="ru-RU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593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152400"/>
            <a:ext cx="7391400" cy="1066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219200" y="1676400"/>
            <a:ext cx="7391400" cy="47244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F9CB32-D8BE-4FED-A0E1-2B4B6A4A1162}" type="slidenum">
              <a:rPr lang="ru-RU" altLang="ru-RU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2983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76400" y="2895600"/>
            <a:ext cx="7391400" cy="914400"/>
          </a:xfrm>
        </p:spPr>
        <p:txBody>
          <a:bodyPr anchor="b"/>
          <a:lstStyle>
            <a:lvl1pPr algn="r">
              <a:defRPr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278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76400" y="3733800"/>
            <a:ext cx="7391400" cy="7493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83A1E7-27AC-4187-A5F9-BDC50CCE5B3A}" type="slidenum">
              <a:rPr lang="ru-RU" altLang="ru-RU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698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B96C83-11A5-4D3F-B84C-925A94C143E6}" type="slidenum">
              <a:rPr lang="ru-RU" altLang="ru-RU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60627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78B71A-C969-4B1C-8D73-BCC72F8CB87E}" type="slidenum">
              <a:rPr lang="ru-RU" altLang="ru-RU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42114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19200" y="1676400"/>
            <a:ext cx="36195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91100" y="1676400"/>
            <a:ext cx="36195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18CD67-5F71-4CC0-AC71-4C72A0AC5630}" type="slidenum">
              <a:rPr lang="ru-RU" altLang="ru-RU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645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A89A4-E0D7-415B-95B9-13052CBE66E7}" type="datetimeFigureOut">
              <a:rPr lang="ru-RU" smtClean="0"/>
              <a:t>04.10.2016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28E20-E976-4612-A21C-85F999E3BF0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6548C8-9B50-4F40-BDA5-D314EAEE2314}" type="slidenum">
              <a:rPr lang="ru-RU" altLang="ru-RU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88113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B69CF3-1A73-4FDC-B9F7-4F81DE7E6B7D}" type="slidenum">
              <a:rPr lang="ru-RU" altLang="ru-RU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91775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D26943-91B6-4E06-88EB-BCCB8348EAAC}" type="slidenum">
              <a:rPr lang="ru-RU" altLang="ru-RU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56194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D68338-3F8B-4D6C-914D-9925EF903351}" type="slidenum">
              <a:rPr lang="ru-RU" altLang="ru-RU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34901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A3C9F3-31B1-4883-914B-07F043CD879A}" type="slidenum">
              <a:rPr lang="ru-RU" altLang="ru-RU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43497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0C2515-D230-4403-8002-012E649174D2}" type="slidenum">
              <a:rPr lang="ru-RU" altLang="ru-RU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91306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62750" y="152400"/>
            <a:ext cx="1847850" cy="6248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19200" y="152400"/>
            <a:ext cx="5391150" cy="6248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2A547-F465-4A1D-ABF7-AE20B738D59D}" type="slidenum">
              <a:rPr lang="ru-RU" altLang="ru-RU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93077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152400"/>
            <a:ext cx="7391400" cy="1066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219200" y="1676400"/>
            <a:ext cx="7391400" cy="47244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F9CB32-D8BE-4FED-A0E1-2B4B6A4A1162}" type="slidenum">
              <a:rPr lang="ru-RU" altLang="ru-RU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44904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76400" y="2895600"/>
            <a:ext cx="7391400" cy="914400"/>
          </a:xfrm>
        </p:spPr>
        <p:txBody>
          <a:bodyPr anchor="b"/>
          <a:lstStyle>
            <a:lvl1pPr algn="r">
              <a:defRPr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278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76400" y="3733800"/>
            <a:ext cx="7391400" cy="7493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83A1E7-27AC-4187-A5F9-BDC50CCE5B3A}" type="slidenum">
              <a:rPr lang="ru-RU" altLang="ru-RU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39477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B96C83-11A5-4D3F-B84C-925A94C143E6}" type="slidenum">
              <a:rPr lang="ru-RU" altLang="ru-RU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143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A89A4-E0D7-415B-95B9-13052CBE66E7}" type="datetimeFigureOut">
              <a:rPr lang="ru-RU" smtClean="0"/>
              <a:t>04.10.2016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28E20-E976-4612-A21C-85F999E3BF0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78B71A-C969-4B1C-8D73-BCC72F8CB87E}" type="slidenum">
              <a:rPr lang="ru-RU" altLang="ru-RU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34343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19200" y="1676400"/>
            <a:ext cx="36195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91100" y="1676400"/>
            <a:ext cx="36195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18CD67-5F71-4CC0-AC71-4C72A0AC5630}" type="slidenum">
              <a:rPr lang="ru-RU" altLang="ru-RU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07598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6548C8-9B50-4F40-BDA5-D314EAEE2314}" type="slidenum">
              <a:rPr lang="ru-RU" altLang="ru-RU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264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B69CF3-1A73-4FDC-B9F7-4F81DE7E6B7D}" type="slidenum">
              <a:rPr lang="ru-RU" altLang="ru-RU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27677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D26943-91B6-4E06-88EB-BCCB8348EAAC}" type="slidenum">
              <a:rPr lang="ru-RU" altLang="ru-RU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05547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D68338-3F8B-4D6C-914D-9925EF903351}" type="slidenum">
              <a:rPr lang="ru-RU" altLang="ru-RU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9169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A3C9F3-31B1-4883-914B-07F043CD879A}" type="slidenum">
              <a:rPr lang="ru-RU" altLang="ru-RU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71366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0C2515-D230-4403-8002-012E649174D2}" type="slidenum">
              <a:rPr lang="ru-RU" altLang="ru-RU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52407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62750" y="152400"/>
            <a:ext cx="1847850" cy="6248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19200" y="152400"/>
            <a:ext cx="5391150" cy="6248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2A547-F465-4A1D-ABF7-AE20B738D59D}" type="slidenum">
              <a:rPr lang="ru-RU" altLang="ru-RU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71408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152400"/>
            <a:ext cx="7391400" cy="1066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219200" y="1676400"/>
            <a:ext cx="7391400" cy="47244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F9CB32-D8BE-4FED-A0E1-2B4B6A4A1162}" type="slidenum">
              <a:rPr lang="ru-RU" altLang="ru-RU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213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A89A4-E0D7-415B-95B9-13052CBE66E7}" type="datetimeFigureOut">
              <a:rPr lang="ru-RU" smtClean="0"/>
              <a:t>04.10.2016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28E20-E976-4612-A21C-85F999E3BF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76400" y="2895600"/>
            <a:ext cx="7391400" cy="914400"/>
          </a:xfrm>
        </p:spPr>
        <p:txBody>
          <a:bodyPr anchor="b"/>
          <a:lstStyle>
            <a:lvl1pPr algn="r">
              <a:defRPr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278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76400" y="3733800"/>
            <a:ext cx="7391400" cy="7493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506DDF-530F-4C12-A618-F427AB42590B}" type="slidenum">
              <a:rPr lang="ru-RU" altLang="ru-RU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49580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035AA2-F7C0-4890-A291-B84F944BBBD8}" type="slidenum">
              <a:rPr lang="ru-RU" altLang="ru-RU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12285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AE3EC2-31F0-4511-A436-8AB6FA6326E4}" type="slidenum">
              <a:rPr lang="ru-RU" altLang="ru-RU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90323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19200" y="1676400"/>
            <a:ext cx="36195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91100" y="1676400"/>
            <a:ext cx="36195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CB0F9A-C341-4F04-A19A-AE2E600DF7D6}" type="slidenum">
              <a:rPr lang="ru-RU" altLang="ru-RU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14302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A555BC-160E-4FFE-9239-8751874CB426}" type="slidenum">
              <a:rPr lang="ru-RU" altLang="ru-RU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37112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9B668B-87DB-45F1-A540-F3214448D7C2}" type="slidenum">
              <a:rPr lang="ru-RU" altLang="ru-RU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58243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33914C-4AE8-4421-88DA-7D4859EFFC93}" type="slidenum">
              <a:rPr lang="ru-RU" altLang="ru-RU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93396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2AD5C1-A921-4552-AD74-4167B410AEAF}" type="slidenum">
              <a:rPr lang="ru-RU" altLang="ru-RU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68961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196A94-B688-4B29-B08F-88448C6147F6}" type="slidenum">
              <a:rPr lang="ru-RU" altLang="ru-RU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1537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A546E6-6E47-4CA5-9B9C-F364BE588CB0}" type="slidenum">
              <a:rPr lang="ru-RU" altLang="ru-RU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356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A89A4-E0D7-415B-95B9-13052CBE66E7}" type="datetimeFigureOut">
              <a:rPr lang="ru-RU" smtClean="0"/>
              <a:t>04.10.2016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28E20-E976-4612-A21C-85F999E3BF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62750" y="152400"/>
            <a:ext cx="1847850" cy="6248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19200" y="152400"/>
            <a:ext cx="5391150" cy="6248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6F704C-C880-4529-AFA3-29D456DC516C}" type="slidenum">
              <a:rPr lang="ru-RU" altLang="ru-RU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65558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152400"/>
            <a:ext cx="7391400" cy="1066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219200" y="1676400"/>
            <a:ext cx="7391400" cy="47244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EFF318-94AF-499E-AC7A-E0D92634F8E4}" type="slidenum">
              <a:rPr lang="ru-RU" altLang="ru-RU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58960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76400" y="2895600"/>
            <a:ext cx="7391400" cy="914400"/>
          </a:xfrm>
        </p:spPr>
        <p:txBody>
          <a:bodyPr anchor="b"/>
          <a:lstStyle>
            <a:lvl1pPr algn="r">
              <a:defRPr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278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76400" y="3733800"/>
            <a:ext cx="7391400" cy="7493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506DDF-530F-4C12-A618-F427AB42590B}" type="slidenum">
              <a:rPr lang="ru-RU" altLang="ru-RU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2826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035AA2-F7C0-4890-A291-B84F944BBBD8}" type="slidenum">
              <a:rPr lang="ru-RU" altLang="ru-RU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96709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AE3EC2-31F0-4511-A436-8AB6FA6326E4}" type="slidenum">
              <a:rPr lang="ru-RU" altLang="ru-RU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7714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19200" y="1676400"/>
            <a:ext cx="36195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91100" y="1676400"/>
            <a:ext cx="36195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CB0F9A-C341-4F04-A19A-AE2E600DF7D6}" type="slidenum">
              <a:rPr lang="ru-RU" altLang="ru-RU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82143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A555BC-160E-4FFE-9239-8751874CB426}" type="slidenum">
              <a:rPr lang="ru-RU" altLang="ru-RU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92858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9B668B-87DB-45F1-A540-F3214448D7C2}" type="slidenum">
              <a:rPr lang="ru-RU" altLang="ru-RU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26514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33914C-4AE8-4421-88DA-7D4859EFFC93}" type="slidenum">
              <a:rPr lang="ru-RU" altLang="ru-RU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99806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2AD5C1-A921-4552-AD74-4167B410AEAF}" type="slidenum">
              <a:rPr lang="ru-RU" altLang="ru-RU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404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A89A4-E0D7-415B-95B9-13052CBE66E7}" type="datetimeFigureOut">
              <a:rPr lang="ru-RU" smtClean="0"/>
              <a:t>04.10.2016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28E20-E976-4612-A21C-85F999E3BF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196A94-B688-4B29-B08F-88448C6147F6}" type="slidenum">
              <a:rPr lang="ru-RU" altLang="ru-RU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08665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A546E6-6E47-4CA5-9B9C-F364BE588CB0}" type="slidenum">
              <a:rPr lang="ru-RU" altLang="ru-RU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9624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62750" y="152400"/>
            <a:ext cx="1847850" cy="6248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19200" y="152400"/>
            <a:ext cx="5391150" cy="6248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6F704C-C880-4529-AFA3-29D456DC516C}" type="slidenum">
              <a:rPr lang="ru-RU" altLang="ru-RU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65067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152400"/>
            <a:ext cx="7391400" cy="1066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219200" y="1676400"/>
            <a:ext cx="7391400" cy="47244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EFF318-94AF-499E-AC7A-E0D92634F8E4}" type="slidenum">
              <a:rPr lang="ru-RU" altLang="ru-RU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612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A89A4-E0D7-415B-95B9-13052CBE66E7}" type="datetimeFigureOut">
              <a:rPr lang="ru-RU" smtClean="0"/>
              <a:t>04.10.2016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28E20-E976-4612-A21C-85F999E3BF0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image" Target="../media/image1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image" Target="../media/image1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3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69A89A4-E0D7-415B-95B9-13052CBE66E7}" type="datetimeFigureOut">
              <a:rPr lang="ru-RU" smtClean="0"/>
              <a:t>04.10.2016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3128E20-E976-4612-A21C-85F999E3BF0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152400"/>
            <a:ext cx="7391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Заголовок</a:t>
            </a:r>
          </a:p>
        </p:txBody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676400"/>
            <a:ext cx="73914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27751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3366"/>
              </a:solidFill>
              <a:latin typeface="Times New Roman" pitchFamily="18" charset="0"/>
            </a:endParaRPr>
          </a:p>
        </p:txBody>
      </p:sp>
      <p:sp>
        <p:nvSpPr>
          <p:cNvPr id="27751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3366"/>
              </a:solidFill>
              <a:latin typeface="Times New Roman" pitchFamily="18" charset="0"/>
            </a:endParaRPr>
          </a:p>
        </p:txBody>
      </p:sp>
      <p:sp>
        <p:nvSpPr>
          <p:cNvPr id="27751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5D315121-D09A-43A8-A31B-73F5FB452291}" type="slidenum">
              <a:rPr lang="ru-RU" altLang="ru-RU">
                <a:solidFill>
                  <a:srgbClr val="003366"/>
                </a:solidFill>
                <a:latin typeface="Times New Roman" pitchFamily="18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003366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4265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5621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1981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438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8956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3528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10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152400"/>
            <a:ext cx="7391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Заголовок</a:t>
            </a:r>
          </a:p>
        </p:txBody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676400"/>
            <a:ext cx="73914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27751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3366"/>
              </a:solidFill>
              <a:latin typeface="Times New Roman" pitchFamily="18" charset="0"/>
            </a:endParaRPr>
          </a:p>
        </p:txBody>
      </p:sp>
      <p:sp>
        <p:nvSpPr>
          <p:cNvPr id="27751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3366"/>
              </a:solidFill>
              <a:latin typeface="Times New Roman" pitchFamily="18" charset="0"/>
            </a:endParaRPr>
          </a:p>
        </p:txBody>
      </p:sp>
      <p:sp>
        <p:nvSpPr>
          <p:cNvPr id="27751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5D315121-D09A-43A8-A31B-73F5FB452291}" type="slidenum">
              <a:rPr lang="ru-RU" altLang="ru-RU">
                <a:solidFill>
                  <a:srgbClr val="003366"/>
                </a:solidFill>
                <a:latin typeface="Times New Roman" pitchFamily="18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003366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2455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  <p:sldLayoutId id="2147483781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5621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1981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438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8956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3528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10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152400"/>
            <a:ext cx="7391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Заголовок</a:t>
            </a:r>
          </a:p>
        </p:txBody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676400"/>
            <a:ext cx="73914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27751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3366"/>
              </a:solidFill>
              <a:latin typeface="Times New Roman" pitchFamily="18" charset="0"/>
            </a:endParaRPr>
          </a:p>
        </p:txBody>
      </p:sp>
      <p:sp>
        <p:nvSpPr>
          <p:cNvPr id="27751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3366"/>
              </a:solidFill>
              <a:latin typeface="Times New Roman" pitchFamily="18" charset="0"/>
            </a:endParaRPr>
          </a:p>
        </p:txBody>
      </p:sp>
      <p:sp>
        <p:nvSpPr>
          <p:cNvPr id="27751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5D315121-D09A-43A8-A31B-73F5FB452291}" type="slidenum">
              <a:rPr lang="ru-RU" altLang="ru-RU">
                <a:solidFill>
                  <a:srgbClr val="003366"/>
                </a:solidFill>
                <a:latin typeface="Times New Roman" pitchFamily="18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003366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548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  <p:sldLayoutId id="2147483820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5621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1981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438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8956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3528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10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152400"/>
            <a:ext cx="7391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Заголовок</a:t>
            </a:r>
          </a:p>
        </p:txBody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676400"/>
            <a:ext cx="73914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27751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3366"/>
              </a:solidFill>
              <a:latin typeface="Times New Roman" pitchFamily="18" charset="0"/>
            </a:endParaRPr>
          </a:p>
        </p:txBody>
      </p:sp>
      <p:sp>
        <p:nvSpPr>
          <p:cNvPr id="27751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3366"/>
              </a:solidFill>
              <a:latin typeface="Times New Roman" pitchFamily="18" charset="0"/>
            </a:endParaRPr>
          </a:p>
        </p:txBody>
      </p:sp>
      <p:sp>
        <p:nvSpPr>
          <p:cNvPr id="27751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5D315121-D09A-43A8-A31B-73F5FB452291}" type="slidenum">
              <a:rPr lang="ru-RU" altLang="ru-RU">
                <a:solidFill>
                  <a:srgbClr val="003366"/>
                </a:solidFill>
                <a:latin typeface="Times New Roman" pitchFamily="18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003366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6535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  <p:sldLayoutId id="2147483833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5621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1981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438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8956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3528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10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152400"/>
            <a:ext cx="7391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Заголовок</a:t>
            </a:r>
          </a:p>
        </p:txBody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676400"/>
            <a:ext cx="73914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27751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3366"/>
              </a:solidFill>
              <a:latin typeface="Times New Roman" pitchFamily="18" charset="0"/>
            </a:endParaRPr>
          </a:p>
        </p:txBody>
      </p:sp>
      <p:sp>
        <p:nvSpPr>
          <p:cNvPr id="27751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3366"/>
              </a:solidFill>
              <a:latin typeface="Times New Roman" pitchFamily="18" charset="0"/>
            </a:endParaRPr>
          </a:p>
        </p:txBody>
      </p:sp>
      <p:sp>
        <p:nvSpPr>
          <p:cNvPr id="27751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92AAD007-5F3A-4D77-8AD9-1A6BF611D80D}" type="slidenum">
              <a:rPr lang="ru-RU" altLang="ru-RU">
                <a:solidFill>
                  <a:srgbClr val="003366"/>
                </a:solidFill>
                <a:latin typeface="Times New Roman" pitchFamily="18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003366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1444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  <p:sldLayoutId id="2147483846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5621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1981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438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8956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3528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10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152400"/>
            <a:ext cx="7391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Заголовок</a:t>
            </a:r>
          </a:p>
        </p:txBody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676400"/>
            <a:ext cx="73914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27751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3366"/>
              </a:solidFill>
              <a:latin typeface="Times New Roman" pitchFamily="18" charset="0"/>
            </a:endParaRPr>
          </a:p>
        </p:txBody>
      </p:sp>
      <p:sp>
        <p:nvSpPr>
          <p:cNvPr id="27751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3366"/>
              </a:solidFill>
              <a:latin typeface="Times New Roman" pitchFamily="18" charset="0"/>
            </a:endParaRPr>
          </a:p>
        </p:txBody>
      </p:sp>
      <p:sp>
        <p:nvSpPr>
          <p:cNvPr id="27751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92AAD007-5F3A-4D77-8AD9-1A6BF611D80D}" type="slidenum">
              <a:rPr lang="ru-RU" altLang="ru-RU">
                <a:solidFill>
                  <a:srgbClr val="003366"/>
                </a:solidFill>
                <a:latin typeface="Times New Roman" pitchFamily="18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003366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8643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  <p:sldLayoutId id="2147483859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5621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1981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438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8956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3528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10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rishinaNV.KGMU\Desktop\Информация о вузе\для печати в справочниках абитуриентам\Фото\главный корпус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58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5558488"/>
            <a:ext cx="9144000" cy="1303006"/>
          </a:xfrm>
          <a:effectLst/>
        </p:spPr>
        <p:txBody>
          <a:bodyPr/>
          <a:lstStyle/>
          <a:p>
            <a:pPr marL="0" lvl="0" indent="0" algn="ctr" eaLnBrk="0" fontAlgn="base" hangingPunct="0">
              <a:spcBef>
                <a:spcPts val="0"/>
              </a:spcBef>
              <a:spcAft>
                <a:spcPct val="0"/>
              </a:spcAft>
              <a:buNone/>
              <a:defRPr/>
            </a:pPr>
            <a:r>
              <a:rPr lang="ru-RU" altLang="ru-RU" sz="2400" dirty="0">
                <a:solidFill>
                  <a:srgbClr val="00336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Красноярский государственный медицинский университет имени</a:t>
            </a:r>
            <a:r>
              <a:rPr lang="en-US" altLang="ru-RU" sz="2400" dirty="0">
                <a:solidFill>
                  <a:srgbClr val="00336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2400" dirty="0">
                <a:solidFill>
                  <a:srgbClr val="00336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профессора </a:t>
            </a:r>
            <a:br>
              <a:rPr lang="ru-RU" altLang="ru-RU" sz="2400" dirty="0">
                <a:solidFill>
                  <a:srgbClr val="00336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altLang="ru-RU" sz="2400" dirty="0">
                <a:solidFill>
                  <a:srgbClr val="00336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В.Ф. </a:t>
            </a:r>
            <a:r>
              <a:rPr lang="ru-RU" altLang="ru-RU" sz="2400" dirty="0" err="1">
                <a:solidFill>
                  <a:srgbClr val="00336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Войно-Ясенецкого</a:t>
            </a:r>
            <a:endParaRPr lang="ru-RU" altLang="ru-RU" sz="2400" dirty="0">
              <a:solidFill>
                <a:srgbClr val="003366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898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chemeClr val="tx1"/>
                </a:solidFill>
                <a:latin typeface="+mn-lt"/>
              </a:rPr>
              <a:t>ОЧНЫЕ КУРСЫ </a:t>
            </a:r>
            <a:br>
              <a:rPr lang="ru-RU" sz="3600" b="1" dirty="0" smtClean="0">
                <a:solidFill>
                  <a:schemeClr val="tx1"/>
                </a:solidFill>
                <a:latin typeface="+mn-lt"/>
              </a:rPr>
            </a:br>
            <a:r>
              <a:rPr lang="ru-RU" sz="3600" b="1" dirty="0" smtClean="0">
                <a:solidFill>
                  <a:schemeClr val="tx1"/>
                </a:solidFill>
                <a:latin typeface="+mn-lt"/>
              </a:rPr>
              <a:t>(3, 6 месяцев)</a:t>
            </a:r>
            <a:endParaRPr lang="ru-RU" sz="3600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2050" name="Picture 2" descr="C:\Users\GrishinaNV.KGMU\Desktop\Рисунок3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56792"/>
            <a:ext cx="7848643" cy="5141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16596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0"/>
            <a:ext cx="7391400" cy="1484784"/>
          </a:xfrm>
        </p:spPr>
        <p:txBody>
          <a:bodyPr/>
          <a:lstStyle/>
          <a:p>
            <a:pPr lvl="0" eaLnBrk="1" fontAlgn="auto" hangingPunct="1">
              <a:spcAft>
                <a:spcPts val="0"/>
              </a:spcAft>
              <a:defRPr/>
            </a:pPr>
            <a:r>
              <a:rPr kumimoji="0" lang="ru-RU" sz="36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kumimoji="0" lang="ru-RU" sz="36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kumimoji="0" lang="ru-RU" sz="36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КУРСЫ </a:t>
            </a:r>
            <a:br>
              <a:rPr kumimoji="0" lang="ru-RU" sz="36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kumimoji="0" lang="ru-RU" sz="36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</a:t>
            </a:r>
            <a:r>
              <a:rPr kumimoji="0" lang="ru-RU" sz="36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ДНИ ШКОЛЬНЫХ КАНИКУЛ</a:t>
            </a:r>
            <a:br>
              <a:rPr kumimoji="0" lang="ru-RU" sz="36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ru-RU" sz="36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027" name="Picture 3" descr="C:\Users\GrishinaNV.KGMU\Desktop\Рисунок1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56792"/>
            <a:ext cx="7776864" cy="5301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5178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z="3600" b="1" kern="1200" dirty="0">
                <a:solidFill>
                  <a:schemeClr val="tx1"/>
                </a:solidFill>
                <a:effectLst/>
                <a:latin typeface="+mn-lt"/>
              </a:rPr>
              <a:t>КУРСЫ </a:t>
            </a:r>
            <a:r>
              <a:rPr kumimoji="0" lang="ru-RU" sz="3600" b="1" kern="1200" dirty="0" smtClean="0">
                <a:solidFill>
                  <a:schemeClr val="tx1"/>
                </a:solidFill>
                <a:effectLst/>
                <a:latin typeface="+mn-lt"/>
              </a:rPr>
              <a:t>ДИСТАНЦИОННОГО </a:t>
            </a:r>
            <a:r>
              <a:rPr kumimoji="0" lang="ru-RU" sz="3600" b="1" kern="1200" dirty="0">
                <a:solidFill>
                  <a:schemeClr val="tx1"/>
                </a:solidFill>
                <a:effectLst/>
                <a:latin typeface="+mn-lt"/>
              </a:rPr>
              <a:t>ОБУЧЕНИЯ</a:t>
            </a:r>
            <a:endParaRPr lang="ru-RU" sz="36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2051" name="Picture 3" descr="C:\Users\GrishinaNV.KGMU\Desktop\Рисунок2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00808"/>
            <a:ext cx="8503096" cy="5157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4342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z="3800" b="1" kern="1200" dirty="0"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</a:rPr>
              <a:t>КОНКУРС НАУЧНЫХ РАБОТ ШКОЛЬНИКОВ</a:t>
            </a:r>
            <a:endParaRPr lang="ru-RU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4099" name="Picture 3" descr="C:\Users\GrishinaNV.KGMU\Desktop\Рисунок3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76400"/>
            <a:ext cx="8058014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4024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0"/>
            <a:ext cx="7391400" cy="764704"/>
          </a:xfrm>
        </p:spPr>
        <p:txBody>
          <a:bodyPr/>
          <a:lstStyle/>
          <a:p>
            <a:r>
              <a:rPr kumimoji="0" lang="ru-RU" sz="3600" b="1" kern="1200" dirty="0"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</a:rPr>
              <a:t>ОЛИМПИАДА</a:t>
            </a:r>
            <a:endParaRPr lang="ru-RU" sz="36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5124" name="Picture 4" descr="C:\Users\GrishinaNV.KGMU\Desktop\Рисунок5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36712"/>
            <a:ext cx="8784976" cy="6021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5383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63688" y="404664"/>
            <a:ext cx="6840538" cy="647700"/>
          </a:xfrm>
        </p:spPr>
        <p:txBody>
          <a:bodyPr/>
          <a:lstStyle/>
          <a:p>
            <a:pPr>
              <a:defRPr/>
            </a:pPr>
            <a:r>
              <a:rPr lang="ru-RU" altLang="ru-RU" sz="3600" b="1" dirty="0">
                <a:solidFill>
                  <a:schemeClr val="tx1"/>
                </a:solidFill>
                <a:latin typeface="Arial" charset="0"/>
              </a:rPr>
              <a:t>НЕОБХОДИМЫЕ КОНТАКТЫ</a:t>
            </a:r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79388" y="1268413"/>
            <a:ext cx="8964612" cy="5400675"/>
          </a:xfrm>
        </p:spPr>
        <p:txBody>
          <a:bodyPr/>
          <a:lstStyle/>
          <a:p>
            <a:pPr marL="381000" indent="-381000" algn="ctr">
              <a:buFont typeface="Wingdings" pitchFamily="2" charset="2"/>
              <a:buNone/>
              <a:defRPr/>
            </a:pPr>
            <a:endParaRPr lang="ru-RU" altLang="ru-RU" sz="1800" b="1" u="sng" dirty="0" smtClean="0">
              <a:solidFill>
                <a:srgbClr val="C00000"/>
              </a:solidFill>
            </a:endParaRPr>
          </a:p>
          <a:p>
            <a:pPr marL="381000" indent="-381000" algn="ctr">
              <a:buFont typeface="Wingdings" pitchFamily="2" charset="2"/>
              <a:buNone/>
              <a:defRPr/>
            </a:pPr>
            <a:r>
              <a:rPr lang="ru-RU" altLang="ru-RU" sz="2800" b="1" dirty="0" smtClean="0">
                <a:solidFill>
                  <a:srgbClr val="C00000"/>
                </a:solidFill>
              </a:rPr>
              <a:t>сайт : </a:t>
            </a:r>
            <a:r>
              <a:rPr lang="en-US" altLang="ru-RU" sz="3600" b="1" dirty="0" smtClean="0">
                <a:solidFill>
                  <a:srgbClr val="C00000"/>
                </a:solidFill>
              </a:rPr>
              <a:t>www. krasgmu.ru</a:t>
            </a:r>
            <a:endParaRPr lang="ru-RU" altLang="ru-RU" sz="2800" b="1" dirty="0" smtClean="0">
              <a:solidFill>
                <a:srgbClr val="C00000"/>
              </a:solidFill>
            </a:endParaRPr>
          </a:p>
          <a:p>
            <a:pPr marL="381000" indent="-381000" algn="ctr">
              <a:buFont typeface="Wingdings" pitchFamily="2" charset="2"/>
              <a:buNone/>
              <a:defRPr/>
            </a:pPr>
            <a:endParaRPr lang="ru-RU" altLang="ru-RU" sz="2800" b="1" u="sng" dirty="0" smtClean="0">
              <a:solidFill>
                <a:srgbClr val="C00000"/>
              </a:solidFill>
            </a:endParaRPr>
          </a:p>
          <a:p>
            <a:pPr marL="381000" lvl="0" indent="-381000">
              <a:buClr>
                <a:srgbClr val="8EB3C8"/>
              </a:buClr>
              <a:buNone/>
              <a:defRPr/>
            </a:pPr>
            <a:r>
              <a:rPr lang="ru-RU" altLang="ru-RU" sz="1800" b="1" dirty="0">
                <a:solidFill>
                  <a:srgbClr val="C00000"/>
                </a:solidFill>
              </a:rPr>
              <a:t>Адрес </a:t>
            </a:r>
            <a:r>
              <a:rPr lang="ru-RU" altLang="ru-RU" sz="1800" b="1" dirty="0" err="1">
                <a:solidFill>
                  <a:srgbClr val="C00000"/>
                </a:solidFill>
              </a:rPr>
              <a:t>КрасГМУ</a:t>
            </a:r>
            <a:r>
              <a:rPr lang="ru-RU" altLang="ru-RU" sz="1800" b="1" dirty="0">
                <a:solidFill>
                  <a:srgbClr val="C00000"/>
                </a:solidFill>
              </a:rPr>
              <a:t> : </a:t>
            </a:r>
          </a:p>
          <a:p>
            <a:pPr marL="381000" lvl="0" indent="-381000">
              <a:buClr>
                <a:srgbClr val="8EB3C8"/>
              </a:buClr>
              <a:buNone/>
              <a:defRPr/>
            </a:pPr>
            <a:r>
              <a:rPr lang="ru-RU" altLang="ru-RU" sz="1800" b="1" dirty="0">
                <a:solidFill>
                  <a:schemeClr val="bg2"/>
                </a:solidFill>
              </a:rPr>
              <a:t>660022 </a:t>
            </a:r>
            <a:r>
              <a:rPr lang="ru-RU" altLang="ru-RU" sz="1800" b="1" dirty="0" err="1">
                <a:solidFill>
                  <a:schemeClr val="bg2"/>
                </a:solidFill>
              </a:rPr>
              <a:t>г.Красноярск</a:t>
            </a:r>
            <a:r>
              <a:rPr lang="ru-RU" altLang="ru-RU" sz="1800" b="1" dirty="0">
                <a:solidFill>
                  <a:schemeClr val="bg2"/>
                </a:solidFill>
              </a:rPr>
              <a:t>, </a:t>
            </a:r>
            <a:r>
              <a:rPr lang="ru-RU" altLang="ru-RU" sz="1800" b="1" dirty="0" err="1">
                <a:solidFill>
                  <a:schemeClr val="bg2"/>
                </a:solidFill>
              </a:rPr>
              <a:t>ул.Партизана</a:t>
            </a:r>
            <a:r>
              <a:rPr lang="ru-RU" altLang="ru-RU" sz="1800" b="1" dirty="0">
                <a:solidFill>
                  <a:schemeClr val="bg2"/>
                </a:solidFill>
              </a:rPr>
              <a:t> Железняка,1</a:t>
            </a:r>
          </a:p>
          <a:p>
            <a:pPr marL="381000" indent="-381000" algn="ctr">
              <a:buFont typeface="Wingdings" pitchFamily="2" charset="2"/>
              <a:buNone/>
              <a:defRPr/>
            </a:pPr>
            <a:endParaRPr lang="en-US" altLang="ru-RU" sz="1800" b="1" u="sng" dirty="0" smtClean="0">
              <a:solidFill>
                <a:srgbClr val="C00000"/>
              </a:solidFill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ru-RU" altLang="ru-RU" sz="1800" b="1" dirty="0" smtClean="0">
                <a:solidFill>
                  <a:schemeClr val="bg2"/>
                </a:solidFill>
              </a:rPr>
              <a:t>Приемная комиссия Высшего образования:</a:t>
            </a:r>
            <a:r>
              <a:rPr lang="ru-RU" altLang="ru-RU" sz="1800" dirty="0" smtClean="0">
                <a:solidFill>
                  <a:schemeClr val="bg2"/>
                </a:solidFill>
              </a:rPr>
              <a:t> </a:t>
            </a:r>
            <a:r>
              <a:rPr lang="ru-RU" altLang="ru-RU" sz="1800" b="1" dirty="0">
                <a:solidFill>
                  <a:schemeClr val="bg2"/>
                </a:solidFill>
              </a:rPr>
              <a:t>тел. (391) </a:t>
            </a:r>
            <a:r>
              <a:rPr lang="ru-RU" altLang="ru-RU" sz="1800" b="1" dirty="0" smtClean="0">
                <a:solidFill>
                  <a:schemeClr val="bg2"/>
                </a:solidFill>
              </a:rPr>
              <a:t>228-08-58,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altLang="ru-RU" sz="1800" b="1" dirty="0" smtClean="0">
                <a:solidFill>
                  <a:schemeClr val="bg2"/>
                </a:solidFill>
              </a:rPr>
              <a:t>e</a:t>
            </a:r>
            <a:r>
              <a:rPr lang="ru-RU" altLang="ru-RU" sz="1800" b="1" dirty="0" smtClean="0">
                <a:solidFill>
                  <a:schemeClr val="bg2"/>
                </a:solidFill>
              </a:rPr>
              <a:t>-</a:t>
            </a:r>
            <a:r>
              <a:rPr lang="en-US" altLang="ru-RU" sz="1800" b="1" dirty="0" smtClean="0">
                <a:solidFill>
                  <a:schemeClr val="bg2"/>
                </a:solidFill>
              </a:rPr>
              <a:t>mail</a:t>
            </a:r>
            <a:r>
              <a:rPr lang="ru-RU" altLang="ru-RU" sz="1800" b="1" dirty="0" smtClean="0">
                <a:solidFill>
                  <a:schemeClr val="bg2"/>
                </a:solidFill>
              </a:rPr>
              <a:t>: </a:t>
            </a:r>
            <a:r>
              <a:rPr lang="en-US" altLang="ru-RU" sz="1800" b="1" dirty="0" smtClean="0">
                <a:solidFill>
                  <a:schemeClr val="bg2"/>
                </a:solidFill>
              </a:rPr>
              <a:t>pk@krasgmu.ru,</a:t>
            </a:r>
            <a:r>
              <a:rPr lang="ru-RU" altLang="ru-RU" sz="1800" b="1" dirty="0" smtClean="0">
                <a:solidFill>
                  <a:schemeClr val="bg2"/>
                </a:solidFill>
              </a:rPr>
              <a:t>  </a:t>
            </a:r>
            <a:r>
              <a:rPr lang="en-US" altLang="ru-RU" sz="1800" b="1" dirty="0" smtClean="0">
                <a:solidFill>
                  <a:schemeClr val="bg2"/>
                </a:solidFill>
              </a:rPr>
              <a:t>proforientir@mail.ru</a:t>
            </a:r>
            <a:r>
              <a:rPr lang="en-US" altLang="ru-RU" sz="1800" b="1" dirty="0" smtClean="0">
                <a:solidFill>
                  <a:srgbClr val="FF0000"/>
                </a:solidFill>
              </a:rPr>
              <a:t> </a:t>
            </a:r>
          </a:p>
          <a:p>
            <a:pPr marL="0" indent="0">
              <a:buFont typeface="Wingdings" pitchFamily="2" charset="2"/>
              <a:buNone/>
              <a:defRPr/>
            </a:pPr>
            <a:endParaRPr lang="ru-RU" altLang="ru-RU" sz="1800" b="1" dirty="0" smtClean="0">
              <a:solidFill>
                <a:srgbClr val="FF0000"/>
              </a:solidFill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en-US" altLang="ru-RU" sz="1800" b="1" dirty="0">
              <a:solidFill>
                <a:srgbClr val="FF0000"/>
              </a:solidFill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ru-RU" altLang="ru-RU" sz="1800" b="1" dirty="0" smtClean="0">
                <a:solidFill>
                  <a:srgbClr val="C00000"/>
                </a:solidFill>
              </a:rPr>
              <a:t>Адрес Фармацевтического колледжа:</a:t>
            </a:r>
          </a:p>
          <a:p>
            <a:pPr marL="381000" lvl="0" indent="-381000">
              <a:buClr>
                <a:srgbClr val="8EB3C8"/>
              </a:buClr>
              <a:buNone/>
              <a:defRPr/>
            </a:pPr>
            <a:r>
              <a:rPr lang="ru-RU" altLang="ru-RU" sz="1800" b="1" dirty="0">
                <a:solidFill>
                  <a:schemeClr val="bg2"/>
                </a:solidFill>
              </a:rPr>
              <a:t>660049 </a:t>
            </a:r>
            <a:r>
              <a:rPr lang="ru-RU" altLang="ru-RU" sz="1800" b="1" dirty="0" err="1">
                <a:solidFill>
                  <a:schemeClr val="bg2"/>
                </a:solidFill>
              </a:rPr>
              <a:t>г.Красноярск</a:t>
            </a:r>
            <a:r>
              <a:rPr lang="ru-RU" altLang="ru-RU" sz="1800" b="1" dirty="0">
                <a:solidFill>
                  <a:schemeClr val="bg2"/>
                </a:solidFill>
              </a:rPr>
              <a:t>, пр. Мира, 70</a:t>
            </a:r>
            <a:endParaRPr lang="en-US" altLang="ru-RU" sz="1800" b="1" dirty="0">
              <a:solidFill>
                <a:schemeClr val="bg2"/>
              </a:solidFill>
            </a:endParaRPr>
          </a:p>
          <a:p>
            <a:pPr marL="381000" lvl="0" indent="-381000">
              <a:buClr>
                <a:srgbClr val="8EB3C8"/>
              </a:buClr>
              <a:buNone/>
              <a:defRPr/>
            </a:pPr>
            <a:endParaRPr lang="ru-RU" altLang="ru-RU" sz="1800" b="1" dirty="0">
              <a:solidFill>
                <a:srgbClr val="003366"/>
              </a:solidFill>
            </a:endParaRPr>
          </a:p>
          <a:p>
            <a:pPr marL="0" lvl="0" indent="0">
              <a:buClr>
                <a:srgbClr val="8EB3C8"/>
              </a:buClr>
              <a:buNone/>
              <a:defRPr/>
            </a:pPr>
            <a:r>
              <a:rPr lang="ru-RU" altLang="ru-RU" sz="1800" b="1" dirty="0" smtClean="0">
                <a:solidFill>
                  <a:srgbClr val="000000">
                    <a:lumMod val="95000"/>
                    <a:lumOff val="5000"/>
                  </a:srgbClr>
                </a:solidFill>
                <a:cs typeface="Arial" panose="020B0604020202020204" pitchFamily="34" charset="0"/>
              </a:rPr>
              <a:t>Приемная комиссия Среднего образования:  </a:t>
            </a:r>
            <a:r>
              <a:rPr lang="ru-RU" altLang="ru-RU" sz="1800" b="1" dirty="0">
                <a:solidFill>
                  <a:srgbClr val="000000">
                    <a:lumMod val="95000"/>
                    <a:lumOff val="5000"/>
                  </a:srgbClr>
                </a:solidFill>
                <a:cs typeface="Arial" panose="020B0604020202020204" pitchFamily="34" charset="0"/>
              </a:rPr>
              <a:t>8 (391) 227-96-74</a:t>
            </a:r>
            <a:endParaRPr lang="en-US" altLang="ru-RU" sz="1800" b="1" dirty="0">
              <a:solidFill>
                <a:srgbClr val="000000">
                  <a:lumMod val="95000"/>
                  <a:lumOff val="5000"/>
                </a:srgbClr>
              </a:solidFill>
              <a:cs typeface="Arial" panose="020B0604020202020204" pitchFamily="34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ru-RU" altLang="ru-RU" sz="1800" b="1" dirty="0"/>
          </a:p>
        </p:txBody>
      </p:sp>
    </p:spTree>
    <p:extLst>
      <p:ext uri="{BB962C8B-B14F-4D97-AF65-F5344CB8AC3E}">
        <p14:creationId xmlns:p14="http://schemas.microsoft.com/office/powerpoint/2010/main" val="19052354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Rectangle 6"/>
          <p:cNvSpPr>
            <a:spLocks/>
          </p:cNvSpPr>
          <p:nvPr/>
        </p:nvSpPr>
        <p:spPr bwMode="auto">
          <a:xfrm>
            <a:off x="0" y="2708275"/>
            <a:ext cx="540067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562100" indent="-228600" algn="l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1981200" indent="-228600" algn="l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4384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895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352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10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altLang="ru-RU" sz="4800" b="1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altLang="ru-RU" sz="4800" b="1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altLang="ru-RU" sz="4800" b="1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altLang="ru-RU" sz="4800" b="1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altLang="ru-RU" sz="4800" b="1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altLang="ru-RU" sz="4800" b="1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altLang="ru-RU" sz="4800" b="1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altLang="ru-RU" sz="4800" b="1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altLang="ru-RU" sz="4800" b="1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1030" name="Picture 6" descr="C:\Users\GrishinaNV.KGMU\Desktop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64"/>
            <a:ext cx="9144000" cy="6860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395536" y="5229200"/>
            <a:ext cx="8136904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9pPr>
          </a:lstStyle>
          <a:p>
            <a:pPr>
              <a:defRPr/>
            </a:pPr>
            <a:r>
              <a:rPr lang="ru-RU" altLang="ru-RU" sz="8000" b="1" kern="0" dirty="0" smtClean="0">
                <a:solidFill>
                  <a:srgbClr val="C00000"/>
                </a:solidFill>
                <a:latin typeface="+mn-lt"/>
              </a:rPr>
              <a:t>ЖДЕМ ТЕБЯ!</a:t>
            </a:r>
            <a:endParaRPr lang="ru-RU" altLang="ru-RU" sz="8000" b="1" kern="0" dirty="0">
              <a:solidFill>
                <a:srgbClr val="C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5736167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5" name="Rectangle 5"/>
          <p:cNvSpPr>
            <a:spLocks noRot="1" noChangeArrowheads="1"/>
          </p:cNvSpPr>
          <p:nvPr/>
        </p:nvSpPr>
        <p:spPr bwMode="auto">
          <a:xfrm>
            <a:off x="2051720" y="2924944"/>
            <a:ext cx="6624736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1pPr>
            <a:lvl2pPr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2pPr>
            <a:lvl3pPr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3pPr>
            <a:lvl4pPr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4pPr>
            <a:lvl5pPr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5pPr>
            <a:lvl6pPr marL="457200" algn="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6pPr>
            <a:lvl7pPr marL="914400" algn="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7pPr>
            <a:lvl8pPr marL="1371600" algn="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8pPr>
            <a:lvl9pPr marL="1828800" algn="r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3600" b="1" dirty="0" smtClean="0">
                <a:solidFill>
                  <a:srgbClr val="00336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В 2012 году в структуру </a:t>
            </a:r>
            <a:r>
              <a:rPr lang="ru-RU" altLang="ru-RU" sz="3600" b="1" dirty="0" err="1" smtClean="0">
                <a:solidFill>
                  <a:srgbClr val="00336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КрасГМУ</a:t>
            </a:r>
            <a:r>
              <a:rPr lang="ru-RU" altLang="ru-RU" sz="3600" b="1" dirty="0" smtClean="0">
                <a:solidFill>
                  <a:srgbClr val="00336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введен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3600" b="1" dirty="0" smtClean="0">
                <a:solidFill>
                  <a:srgbClr val="003366"/>
                </a:solidFill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altLang="ru-RU" sz="3600" b="1" dirty="0" smtClean="0">
                <a:solidFill>
                  <a:srgbClr val="003366"/>
                </a:solidFill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altLang="ru-RU" sz="3600" b="1" dirty="0" smtClean="0">
                <a:solidFill>
                  <a:srgbClr val="00336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Фармацевтический колледж</a:t>
            </a:r>
          </a:p>
        </p:txBody>
      </p:sp>
      <p:sp>
        <p:nvSpPr>
          <p:cNvPr id="3077" name="Rectangle 13"/>
          <p:cNvSpPr>
            <a:spLocks noChangeArrowheads="1"/>
          </p:cNvSpPr>
          <p:nvPr/>
        </p:nvSpPr>
        <p:spPr bwMode="auto">
          <a:xfrm>
            <a:off x="863600" y="404664"/>
            <a:ext cx="741680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3600" b="1" dirty="0">
                <a:ea typeface="Tahoma" panose="020B0604030504040204" pitchFamily="34" charset="0"/>
                <a:cs typeface="Tahoma" panose="020B0604030504040204" pitchFamily="34" charset="0"/>
              </a:rPr>
              <a:t>Один из ведущих, динамично развивающихся медицинских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3600" b="1" dirty="0">
                <a:ea typeface="Tahoma" panose="020B0604030504040204" pitchFamily="34" charset="0"/>
                <a:cs typeface="Tahoma" panose="020B0604030504040204" pitchFamily="34" charset="0"/>
              </a:rPr>
              <a:t>ВУЗов России</a:t>
            </a:r>
          </a:p>
        </p:txBody>
      </p:sp>
    </p:spTree>
    <p:extLst>
      <p:ext uri="{BB962C8B-B14F-4D97-AF65-F5344CB8AC3E}">
        <p14:creationId xmlns:p14="http://schemas.microsoft.com/office/powerpoint/2010/main" val="1526322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135063" y="116632"/>
            <a:ext cx="7999412" cy="1210518"/>
          </a:xfrm>
        </p:spPr>
        <p:txBody>
          <a:bodyPr/>
          <a:lstStyle/>
          <a:p>
            <a:pPr>
              <a:defRPr/>
            </a:pPr>
            <a:r>
              <a:rPr lang="ru-RU" altLang="ru-RU" sz="4100" b="1" dirty="0">
                <a:solidFill>
                  <a:srgbClr val="002A56">
                    <a:lumMod val="90000"/>
                    <a:lumOff val="10000"/>
                  </a:srgbClr>
                </a:solidFill>
                <a:latin typeface="Arial" pitchFamily="34" charset="0"/>
                <a:cs typeface="Times New Roman" pitchFamily="18" charset="0"/>
              </a:rPr>
              <a:t>Специальности </a:t>
            </a:r>
            <a:br>
              <a:rPr lang="ru-RU" altLang="ru-RU" sz="4100" b="1" dirty="0">
                <a:solidFill>
                  <a:srgbClr val="002A56">
                    <a:lumMod val="90000"/>
                    <a:lumOff val="10000"/>
                  </a:srgbClr>
                </a:solidFill>
                <a:latin typeface="Arial" pitchFamily="34" charset="0"/>
                <a:cs typeface="Times New Roman" pitchFamily="18" charset="0"/>
              </a:rPr>
            </a:br>
            <a:r>
              <a:rPr lang="ru-RU" altLang="ru-RU" sz="4100" b="1" dirty="0" smtClean="0">
                <a:solidFill>
                  <a:srgbClr val="002A56">
                    <a:lumMod val="90000"/>
                    <a:lumOff val="10000"/>
                  </a:srgbClr>
                </a:solidFill>
                <a:latin typeface="Arial" pitchFamily="34" charset="0"/>
                <a:cs typeface="Times New Roman" pitchFamily="18" charset="0"/>
              </a:rPr>
              <a:t>среднего </a:t>
            </a:r>
            <a:r>
              <a:rPr lang="ru-RU" altLang="ru-RU" sz="4100" b="1" dirty="0">
                <a:solidFill>
                  <a:srgbClr val="002A56">
                    <a:lumMod val="90000"/>
                    <a:lumOff val="10000"/>
                  </a:srgbClr>
                </a:solidFill>
                <a:latin typeface="Arial" pitchFamily="34" charset="0"/>
                <a:cs typeface="Times New Roman" pitchFamily="18" charset="0"/>
              </a:rPr>
              <a:t>образования</a:t>
            </a:r>
            <a:endParaRPr kumimoji="0" lang="ru-RU" altLang="ru-RU" sz="2000" b="1" dirty="0">
              <a:solidFill>
                <a:schemeClr val="accent4">
                  <a:lumMod val="90000"/>
                  <a:lumOff val="10000"/>
                </a:schemeClr>
              </a:solidFill>
              <a:latin typeface="Arial" pitchFamily="34" charset="0"/>
            </a:endParaRPr>
          </a:p>
        </p:txBody>
      </p:sp>
      <p:graphicFrame>
        <p:nvGraphicFramePr>
          <p:cNvPr id="290888" name="Group 7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3345670"/>
              </p:ext>
            </p:extLst>
          </p:nvPr>
        </p:nvGraphicFramePr>
        <p:xfrm>
          <a:off x="251520" y="1988840"/>
          <a:ext cx="8569647" cy="4588850"/>
        </p:xfrm>
        <a:graphic>
          <a:graphicData uri="http://schemas.openxmlformats.org/drawingml/2006/table">
            <a:tbl>
              <a:tblPr/>
              <a:tblGrid>
                <a:gridCol w="4177159"/>
                <a:gridCol w="4392488"/>
              </a:tblGrid>
              <a:tr h="1126539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3335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1752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209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667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124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581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1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Лабораторная диагностика 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3335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1752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209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667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124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581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1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Очная форма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1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на базе 9 классов - </a:t>
                      </a:r>
                      <a:r>
                        <a:rPr kumimoji="1" lang="ru-RU" alt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>
                              <a:lumMod val="95000"/>
                              <a:lumOff val="5000"/>
                            </a:srgbClr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 года 10 мес. </a:t>
                      </a:r>
                      <a:endParaRPr kumimoji="1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95000"/>
                            <a:lumOff val="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1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на базе 11 классов - 3 года 10 мес.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Tx/>
                        <a:buNone/>
                        <a:tabLst/>
                      </a:pPr>
                      <a:endParaRPr kumimoji="1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95000"/>
                            <a:lumOff val="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1126539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3335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1752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209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667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124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581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1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Фармация 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3335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1752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209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667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124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581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1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Очная форма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1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на базе 11 классов – 2 года 10мес.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Tx/>
                        <a:buNone/>
                        <a:tabLst/>
                      </a:pPr>
                      <a:endParaRPr kumimoji="1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95000"/>
                            <a:lumOff val="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Tx/>
                        <a:buNone/>
                        <a:tabLst/>
                      </a:pPr>
                      <a:endParaRPr kumimoji="1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95000"/>
                            <a:lumOff val="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1105709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3335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1752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209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667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124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581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1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Сестринское дело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 marL="13335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 marL="1752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marL="2209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marL="2667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marL="3124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marL="3581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1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Очная форма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1" lang="ru-RU" alt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>
                              <a:lumMod val="95000"/>
                              <a:lumOff val="5000"/>
                            </a:srgbClr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на базе 9 классов </a:t>
                      </a:r>
                      <a:r>
                        <a:rPr kumimoji="1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– 3 года 10мес.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1" lang="ru-RU" alt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>
                              <a:lumMod val="95000"/>
                              <a:lumOff val="5000"/>
                            </a:srgbClr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на базе 11 классов </a:t>
                      </a:r>
                      <a:r>
                        <a:rPr kumimoji="1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– 2 года 10мес.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1105709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1" lang="ru-RU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Прием без вступительных испытаний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1" lang="ru-RU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</a:t>
                      </a:r>
                      <a:r>
                        <a:rPr kumimoji="1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по среднему баллу аттестата</a:t>
                      </a:r>
                      <a:r>
                        <a:rPr kumimoji="1" lang="ru-RU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Tx/>
                        <a:buNone/>
                        <a:tabLst/>
                      </a:pPr>
                      <a:endParaRPr kumimoji="1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95000"/>
                            <a:lumOff val="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718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814" name="Rectangle 46"/>
          <p:cNvSpPr>
            <a:spLocks noGrp="1" noChangeArrowheads="1"/>
          </p:cNvSpPr>
          <p:nvPr>
            <p:ph type="title"/>
          </p:nvPr>
        </p:nvSpPr>
        <p:spPr>
          <a:xfrm>
            <a:off x="1187450" y="188913"/>
            <a:ext cx="7391400" cy="1066800"/>
          </a:xfrm>
        </p:spPr>
        <p:txBody>
          <a:bodyPr/>
          <a:lstStyle/>
          <a:p>
            <a:pPr>
              <a:defRPr/>
            </a:pPr>
            <a:r>
              <a:rPr lang="ru-RU" altLang="ru-RU" sz="4100" b="1" dirty="0">
                <a:solidFill>
                  <a:schemeClr val="accent4">
                    <a:lumMod val="90000"/>
                    <a:lumOff val="10000"/>
                  </a:schemeClr>
                </a:solidFill>
                <a:latin typeface="Arial" pitchFamily="34" charset="0"/>
                <a:cs typeface="Times New Roman" pitchFamily="18" charset="0"/>
              </a:rPr>
              <a:t>Специальности </a:t>
            </a:r>
            <a:r>
              <a:rPr lang="ru-RU" altLang="ru-RU" sz="4100" b="1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Arial" pitchFamily="34" charset="0"/>
                <a:cs typeface="Times New Roman" pitchFamily="18" charset="0"/>
              </a:rPr>
              <a:t/>
            </a:r>
            <a:br>
              <a:rPr lang="ru-RU" altLang="ru-RU" sz="4100" b="1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Arial" pitchFamily="34" charset="0"/>
                <a:cs typeface="Times New Roman" pitchFamily="18" charset="0"/>
              </a:rPr>
            </a:br>
            <a:r>
              <a:rPr lang="ru-RU" altLang="ru-RU" sz="4100" b="1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Arial" pitchFamily="34" charset="0"/>
                <a:cs typeface="Times New Roman" pitchFamily="18" charset="0"/>
              </a:rPr>
              <a:t>высшего образования</a:t>
            </a:r>
            <a:endParaRPr lang="ru-RU" altLang="ru-RU" sz="4100" b="1" dirty="0">
              <a:solidFill>
                <a:schemeClr val="accent4">
                  <a:lumMod val="90000"/>
                  <a:lumOff val="10000"/>
                </a:schemeClr>
              </a:solidFill>
              <a:latin typeface="Arial" pitchFamily="34" charset="0"/>
              <a:cs typeface="Times New Roman" pitchFamily="18" charset="0"/>
            </a:endParaRPr>
          </a:p>
        </p:txBody>
      </p:sp>
      <p:graphicFrame>
        <p:nvGraphicFramePr>
          <p:cNvPr id="6" name="Group 1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3945718"/>
              </p:ext>
            </p:extLst>
          </p:nvPr>
        </p:nvGraphicFramePr>
        <p:xfrm>
          <a:off x="467544" y="1772816"/>
          <a:ext cx="8352482" cy="4841187"/>
        </p:xfrm>
        <a:graphic>
          <a:graphicData uri="http://schemas.openxmlformats.org/drawingml/2006/table">
            <a:tbl>
              <a:tblPr/>
              <a:tblGrid>
                <a:gridCol w="4188706"/>
                <a:gridCol w="4163776"/>
              </a:tblGrid>
              <a:tr h="507150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"/>
                          <a:cs typeface=""/>
                        </a:defRPr>
                      </a:lvl5pPr>
                      <a:lvl6pPr marL="22860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"/>
                          <a:cs typeface=""/>
                        </a:defRPr>
                      </a:lvl6pPr>
                      <a:lvl7pPr marL="27432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"/>
                          <a:cs typeface=""/>
                        </a:defRPr>
                      </a:lvl7pPr>
                      <a:lvl8pPr marL="32004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"/>
                          <a:cs typeface=""/>
                        </a:defRPr>
                      </a:lvl8pPr>
                      <a:lvl9pPr marL="3657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Лечебное дело</a:t>
                      </a:r>
                    </a:p>
                  </a:txBody>
                  <a:tcPr marL="91436" marR="91436" marT="45739" marB="457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"/>
                          <a:cs typeface=""/>
                        </a:defRPr>
                      </a:lvl5pPr>
                      <a:lvl6pPr marL="22860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"/>
                          <a:cs typeface=""/>
                        </a:defRPr>
                      </a:lvl6pPr>
                      <a:lvl7pPr marL="27432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"/>
                          <a:cs typeface=""/>
                        </a:defRPr>
                      </a:lvl7pPr>
                      <a:lvl8pPr marL="32004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"/>
                          <a:cs typeface=""/>
                        </a:defRPr>
                      </a:lvl8pPr>
                      <a:lvl9pPr marL="3657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очная форма - 6 </a:t>
                      </a:r>
                      <a:r>
                        <a:rPr kumimoji="1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лет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6" marR="91436" marT="45739" marB="45739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407369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"/>
                          <a:cs typeface=""/>
                        </a:defRPr>
                      </a:lvl5pPr>
                      <a:lvl6pPr marL="22860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"/>
                          <a:cs typeface=""/>
                        </a:defRPr>
                      </a:lvl6pPr>
                      <a:lvl7pPr marL="27432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"/>
                          <a:cs typeface=""/>
                        </a:defRPr>
                      </a:lvl7pPr>
                      <a:lvl8pPr marL="32004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"/>
                          <a:cs typeface=""/>
                        </a:defRPr>
                      </a:lvl8pPr>
                      <a:lvl9pPr marL="3657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Педиатрия</a:t>
                      </a:r>
                    </a:p>
                  </a:txBody>
                  <a:tcPr marL="91436" marR="91436" marT="45739" marB="457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"/>
                          <a:cs typeface=""/>
                        </a:defRPr>
                      </a:lvl5pPr>
                      <a:lvl6pPr marL="22860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"/>
                          <a:cs typeface=""/>
                        </a:defRPr>
                      </a:lvl6pPr>
                      <a:lvl7pPr marL="27432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"/>
                          <a:cs typeface=""/>
                        </a:defRPr>
                      </a:lvl7pPr>
                      <a:lvl8pPr marL="32004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"/>
                          <a:cs typeface=""/>
                        </a:defRPr>
                      </a:lvl8pPr>
                      <a:lvl9pPr marL="3657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очная форма - 6 </a:t>
                      </a:r>
                      <a:r>
                        <a:rPr kumimoji="1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лет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6" marR="91436" marT="45739" marB="45739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553023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"/>
                          <a:cs typeface=""/>
                        </a:defRPr>
                      </a:lvl5pPr>
                      <a:lvl6pPr marL="22860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"/>
                          <a:cs typeface=""/>
                        </a:defRPr>
                      </a:lvl6pPr>
                      <a:lvl7pPr marL="27432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"/>
                          <a:cs typeface=""/>
                        </a:defRPr>
                      </a:lvl7pPr>
                      <a:lvl8pPr marL="32004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"/>
                          <a:cs typeface=""/>
                        </a:defRPr>
                      </a:lvl8pPr>
                      <a:lvl9pPr marL="3657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Стоматология</a:t>
                      </a:r>
                    </a:p>
                  </a:txBody>
                  <a:tcPr marL="91436" marR="91436" marT="45739" marB="457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"/>
                          <a:cs typeface=""/>
                        </a:defRPr>
                      </a:lvl5pPr>
                      <a:lvl6pPr marL="22860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"/>
                          <a:cs typeface=""/>
                        </a:defRPr>
                      </a:lvl6pPr>
                      <a:lvl7pPr marL="27432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"/>
                          <a:cs typeface=""/>
                        </a:defRPr>
                      </a:lvl7pPr>
                      <a:lvl8pPr marL="32004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"/>
                          <a:cs typeface=""/>
                        </a:defRPr>
                      </a:lvl8pPr>
                      <a:lvl9pPr marL="3657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очная форма - 5 </a:t>
                      </a:r>
                      <a:r>
                        <a:rPr kumimoji="1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лет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6" marR="91436" marT="45739" marB="45739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568742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"/>
                          <a:cs typeface=""/>
                        </a:defRPr>
                      </a:lvl5pPr>
                      <a:lvl6pPr marL="22860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"/>
                          <a:cs typeface=""/>
                        </a:defRPr>
                      </a:lvl6pPr>
                      <a:lvl7pPr marL="27432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"/>
                          <a:cs typeface=""/>
                        </a:defRPr>
                      </a:lvl7pPr>
                      <a:lvl8pPr marL="32004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"/>
                          <a:cs typeface=""/>
                        </a:defRPr>
                      </a:lvl8pPr>
                      <a:lvl9pPr marL="3657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Фармация</a:t>
                      </a:r>
                    </a:p>
                  </a:txBody>
                  <a:tcPr marL="91436" marR="91436" marT="45739" marB="457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"/>
                          <a:cs typeface=""/>
                        </a:defRPr>
                      </a:lvl5pPr>
                      <a:lvl6pPr marL="22860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"/>
                          <a:cs typeface=""/>
                        </a:defRPr>
                      </a:lvl6pPr>
                      <a:lvl7pPr marL="27432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"/>
                          <a:cs typeface=""/>
                        </a:defRPr>
                      </a:lvl7pPr>
                      <a:lvl8pPr marL="32004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"/>
                          <a:cs typeface=""/>
                        </a:defRPr>
                      </a:lvl8pPr>
                      <a:lvl9pPr marL="3657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очная форма – 5 лет</a:t>
                      </a:r>
                    </a:p>
                  </a:txBody>
                  <a:tcPr marL="91436" marR="91436" marT="45739" marB="45739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600239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"/>
                          <a:cs typeface=""/>
                        </a:defRPr>
                      </a:lvl5pPr>
                      <a:lvl6pPr marL="22860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"/>
                          <a:cs typeface=""/>
                        </a:defRPr>
                      </a:lvl6pPr>
                      <a:lvl7pPr marL="27432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"/>
                          <a:cs typeface=""/>
                        </a:defRPr>
                      </a:lvl7pPr>
                      <a:lvl8pPr marL="32004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"/>
                          <a:cs typeface=""/>
                        </a:defRPr>
                      </a:lvl8pPr>
                      <a:lvl9pPr marL="3657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Медицинская кибернетика</a:t>
                      </a:r>
                    </a:p>
                  </a:txBody>
                  <a:tcPr marL="91436" marR="91436" marT="45739" marB="457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"/>
                          <a:cs typeface=""/>
                        </a:defRPr>
                      </a:lvl5pPr>
                      <a:lvl6pPr marL="22860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"/>
                          <a:cs typeface=""/>
                        </a:defRPr>
                      </a:lvl6pPr>
                      <a:lvl7pPr marL="27432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"/>
                          <a:cs typeface=""/>
                        </a:defRPr>
                      </a:lvl7pPr>
                      <a:lvl8pPr marL="32004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"/>
                          <a:cs typeface=""/>
                        </a:defRPr>
                      </a:lvl8pPr>
                      <a:lvl9pPr marL="3657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только очная форма – 6 лет</a:t>
                      </a:r>
                    </a:p>
                  </a:txBody>
                  <a:tcPr marL="91436" marR="91436" marT="45739" marB="45739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710321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"/>
                          <a:cs typeface=""/>
                        </a:defRPr>
                      </a:lvl5pPr>
                      <a:lvl6pPr marL="22860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"/>
                          <a:cs typeface=""/>
                        </a:defRPr>
                      </a:lvl6pPr>
                      <a:lvl7pPr marL="27432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"/>
                          <a:cs typeface=""/>
                        </a:defRPr>
                      </a:lvl7pPr>
                      <a:lvl8pPr marL="32004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"/>
                          <a:cs typeface=""/>
                        </a:defRPr>
                      </a:lvl8pPr>
                      <a:lvl9pPr marL="3657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Клиническая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психология</a:t>
                      </a:r>
                    </a:p>
                  </a:txBody>
                  <a:tcPr marL="91436" marR="91436" marT="45739" marB="457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"/>
                          <a:cs typeface=""/>
                        </a:defRPr>
                      </a:lvl5pPr>
                      <a:lvl6pPr marL="22860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"/>
                          <a:cs typeface=""/>
                        </a:defRPr>
                      </a:lvl6pPr>
                      <a:lvl7pPr marL="27432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"/>
                          <a:cs typeface=""/>
                        </a:defRPr>
                      </a:lvl7pPr>
                      <a:lvl8pPr marL="32004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"/>
                          <a:cs typeface=""/>
                        </a:defRPr>
                      </a:lvl8pPr>
                      <a:lvl9pPr marL="3657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очная форма – </a:t>
                      </a:r>
                      <a:r>
                        <a:rPr kumimoji="1" lang="en-US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5,5</a:t>
                      </a:r>
                      <a:r>
                        <a:rPr kumimoji="1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1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лет</a:t>
                      </a:r>
                      <a:endParaRPr kumimoji="1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6" marR="91436" marT="45739" marB="45739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736731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"/>
                          <a:cs typeface=""/>
                        </a:defRPr>
                      </a:lvl5pPr>
                      <a:lvl6pPr marL="22860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"/>
                          <a:cs typeface=""/>
                        </a:defRPr>
                      </a:lvl6pPr>
                      <a:lvl7pPr marL="27432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"/>
                          <a:cs typeface=""/>
                        </a:defRPr>
                      </a:lvl7pPr>
                      <a:lvl8pPr marL="32004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"/>
                          <a:cs typeface=""/>
                        </a:defRPr>
                      </a:lvl8pPr>
                      <a:lvl9pPr marL="3657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Социальная работа</a:t>
                      </a:r>
                    </a:p>
                  </a:txBody>
                  <a:tcPr marL="91436" marR="91436" marT="45739" marB="457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"/>
                          <a:cs typeface=""/>
                        </a:defRPr>
                      </a:lvl5pPr>
                      <a:lvl6pPr marL="22860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"/>
                          <a:cs typeface=""/>
                        </a:defRPr>
                      </a:lvl6pPr>
                      <a:lvl7pPr marL="27432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"/>
                          <a:cs typeface=""/>
                        </a:defRPr>
                      </a:lvl7pPr>
                      <a:lvl8pPr marL="32004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"/>
                          <a:cs typeface=""/>
                        </a:defRPr>
                      </a:lvl8pPr>
                      <a:lvl9pPr marL="3657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очная форма – 4 года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заочная форма – 5 лет</a:t>
                      </a:r>
                    </a:p>
                  </a:txBody>
                  <a:tcPr marL="91436" marR="91436" marT="45739" marB="45739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7762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5399777"/>
              </p:ext>
            </p:extLst>
          </p:nvPr>
        </p:nvGraphicFramePr>
        <p:xfrm>
          <a:off x="0" y="1340768"/>
          <a:ext cx="9143999" cy="5505651"/>
        </p:xfrm>
        <a:graphic>
          <a:graphicData uri="http://schemas.openxmlformats.org/drawingml/2006/table">
            <a:tbl>
              <a:tblPr firstRow="1" firstCol="1" bandRow="1"/>
              <a:tblGrid>
                <a:gridCol w="3491880"/>
                <a:gridCol w="2016224"/>
                <a:gridCol w="1944216"/>
                <a:gridCol w="1691679"/>
              </a:tblGrid>
              <a:tr h="6480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2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Специальность</a:t>
                      </a:r>
                      <a:endParaRPr lang="ru-RU" sz="12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32" marR="389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12000">
                          <a:srgbClr val="03D4A8"/>
                        </a:gs>
                        <a:gs pos="33000">
                          <a:srgbClr val="21D6E0"/>
                        </a:gs>
                        <a:gs pos="77000">
                          <a:srgbClr val="0087E6"/>
                        </a:gs>
                        <a:gs pos="93000">
                          <a:srgbClr val="005CB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2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Перечень вступительных испытаний</a:t>
                      </a:r>
                      <a:endParaRPr lang="ru-RU" sz="12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32" marR="389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12000">
                          <a:srgbClr val="03D4A8"/>
                        </a:gs>
                        <a:gs pos="33000">
                          <a:srgbClr val="21D6E0"/>
                        </a:gs>
                        <a:gs pos="77000">
                          <a:srgbClr val="0087E6"/>
                        </a:gs>
                        <a:gs pos="93000">
                          <a:srgbClr val="005CB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2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Минимальное количество баллов</a:t>
                      </a:r>
                      <a:endParaRPr lang="ru-RU" sz="12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32" marR="389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12000">
                          <a:srgbClr val="03D4A8"/>
                        </a:gs>
                        <a:gs pos="33000">
                          <a:srgbClr val="21D6E0"/>
                        </a:gs>
                        <a:gs pos="77000">
                          <a:srgbClr val="0087E6"/>
                        </a:gs>
                        <a:gs pos="93000">
                          <a:srgbClr val="005CB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2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Форма вступительных испытаний</a:t>
                      </a:r>
                      <a:endParaRPr lang="ru-RU" sz="12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32" marR="389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12000">
                          <a:srgbClr val="03D4A8"/>
                        </a:gs>
                        <a:gs pos="33000">
                          <a:srgbClr val="21D6E0"/>
                        </a:gs>
                        <a:gs pos="77000">
                          <a:srgbClr val="0087E6"/>
                        </a:gs>
                        <a:gs pos="93000">
                          <a:srgbClr val="005CBF"/>
                        </a:gs>
                      </a:gsLst>
                      <a:lin ang="5400000" scaled="0"/>
                    </a:gradFill>
                  </a:tcPr>
                </a:tc>
              </a:tr>
              <a:tr h="72008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31.05.01 - Лечебное дело, </a:t>
                      </a:r>
                      <a:r>
                        <a:rPr lang="ru-RU" sz="1200" b="1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специалист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(очная </a:t>
                      </a:r>
                      <a:r>
                        <a:rPr lang="ru-RU" sz="1200" b="1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форма обучения)</a:t>
                      </a:r>
                    </a:p>
                  </a:txBody>
                  <a:tcPr marL="38932" marR="389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80000">
                          <a:srgbClr val="D4DEFF"/>
                        </a:gs>
                        <a:gs pos="100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Русский язык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Химия*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Биология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38932" marR="389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80000">
                          <a:srgbClr val="D4DEFF"/>
                        </a:gs>
                        <a:gs pos="100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Русский язык - 40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Химия* - 38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Биология - 38</a:t>
                      </a:r>
                    </a:p>
                  </a:txBody>
                  <a:tcPr marL="38932" marR="389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80000">
                          <a:srgbClr val="D4DEFF"/>
                        </a:gs>
                        <a:gs pos="100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ЕГЭ,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письменное </a:t>
                      </a:r>
                      <a:r>
                        <a:rPr lang="ru-RU" sz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тестирование</a:t>
                      </a:r>
                      <a:endParaRPr lang="ru-RU" sz="1200" dirty="0">
                        <a:solidFill>
                          <a:schemeClr val="bg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932" marR="389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80000">
                          <a:srgbClr val="D4DEFF"/>
                        </a:gs>
                        <a:gs pos="100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</a:tr>
              <a:tr h="71468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31.05.02 – Педиатрия, </a:t>
                      </a:r>
                      <a:r>
                        <a:rPr lang="ru-RU" sz="1200" b="1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специалист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(очная </a:t>
                      </a:r>
                      <a:r>
                        <a:rPr lang="ru-RU" sz="1200" b="1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форма обучения)</a:t>
                      </a:r>
                    </a:p>
                  </a:txBody>
                  <a:tcPr marL="38932" marR="389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80000">
                          <a:srgbClr val="D4DEFF"/>
                        </a:gs>
                        <a:gs pos="100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Русский язык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Химия*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Биология</a:t>
                      </a:r>
                    </a:p>
                  </a:txBody>
                  <a:tcPr marL="38932" marR="389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80000">
                          <a:srgbClr val="D4DEFF"/>
                        </a:gs>
                        <a:gs pos="100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Русский язык - 40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Химия* - 36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Биология - 36</a:t>
                      </a:r>
                    </a:p>
                  </a:txBody>
                  <a:tcPr marL="38932" marR="389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80000">
                          <a:srgbClr val="D4DEFF"/>
                        </a:gs>
                        <a:gs pos="100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ЕГЭ,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письменное </a:t>
                      </a:r>
                      <a:r>
                        <a:rPr lang="ru-RU" sz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тестирование</a:t>
                      </a:r>
                      <a:endParaRPr lang="ru-RU" sz="1200" dirty="0">
                        <a:solidFill>
                          <a:schemeClr val="bg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932" marR="389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80000">
                          <a:srgbClr val="D4DEFF"/>
                        </a:gs>
                        <a:gs pos="100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</a:tr>
              <a:tr h="66032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31.05.03 - Стоматология, </a:t>
                      </a:r>
                      <a:r>
                        <a:rPr lang="ru-RU" sz="1200" b="1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специалист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(очная </a:t>
                      </a:r>
                      <a:r>
                        <a:rPr lang="ru-RU" sz="1200" b="1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форма обучения)</a:t>
                      </a:r>
                    </a:p>
                  </a:txBody>
                  <a:tcPr marL="38932" marR="389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80000">
                          <a:srgbClr val="D4DEFF"/>
                        </a:gs>
                        <a:gs pos="100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2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Русский язык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2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Химия*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2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Биология</a:t>
                      </a:r>
                    </a:p>
                  </a:txBody>
                  <a:tcPr marL="38932" marR="389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80000">
                          <a:srgbClr val="D4DEFF"/>
                        </a:gs>
                        <a:gs pos="100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Русский язык - 50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Химия* - 40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Биология - 45</a:t>
                      </a:r>
                    </a:p>
                  </a:txBody>
                  <a:tcPr marL="38932" marR="389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80000">
                          <a:srgbClr val="D4DEFF"/>
                        </a:gs>
                        <a:gs pos="100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ЕГЭ,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письменное </a:t>
                      </a:r>
                      <a:r>
                        <a:rPr lang="ru-RU" sz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тестирование</a:t>
                      </a:r>
                      <a:endParaRPr lang="ru-RU" sz="1200" dirty="0">
                        <a:solidFill>
                          <a:schemeClr val="bg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932" marR="389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80000">
                          <a:srgbClr val="D4DEFF"/>
                        </a:gs>
                        <a:gs pos="100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</a:tr>
              <a:tr h="66032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33.05.01 - Фармация, </a:t>
                      </a:r>
                      <a:r>
                        <a:rPr lang="ru-RU" sz="1200" b="1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специалист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(очная </a:t>
                      </a:r>
                      <a:r>
                        <a:rPr lang="ru-RU" sz="1200" b="1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форма обучения)</a:t>
                      </a:r>
                    </a:p>
                  </a:txBody>
                  <a:tcPr marL="38932" marR="389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80000">
                          <a:srgbClr val="D4DEFF"/>
                        </a:gs>
                        <a:gs pos="100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Русский язык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Химия*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Биология</a:t>
                      </a:r>
                    </a:p>
                  </a:txBody>
                  <a:tcPr marL="38932" marR="389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80000">
                          <a:srgbClr val="D4DEFF"/>
                        </a:gs>
                        <a:gs pos="100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Русский язык - 40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Химия* - 36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Биология - 37</a:t>
                      </a:r>
                    </a:p>
                  </a:txBody>
                  <a:tcPr marL="38932" marR="389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80000">
                          <a:srgbClr val="D4DEFF"/>
                        </a:gs>
                        <a:gs pos="100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ЕГЭ,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письменное </a:t>
                      </a:r>
                      <a:r>
                        <a:rPr lang="ru-RU" sz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тестирование</a:t>
                      </a:r>
                      <a:endParaRPr lang="ru-RU" sz="1200" dirty="0">
                        <a:solidFill>
                          <a:schemeClr val="bg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932" marR="389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80000">
                          <a:srgbClr val="D4DEFF"/>
                        </a:gs>
                        <a:gs pos="100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</a:tr>
              <a:tr h="66032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30.05.03 - Медицинская кибернетика, </a:t>
                      </a:r>
                      <a:r>
                        <a:rPr lang="ru-RU" sz="1200" b="1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специалист </a:t>
                      </a:r>
                      <a:r>
                        <a:rPr lang="ru-RU" sz="1200" b="1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(очная форма обучения)</a:t>
                      </a:r>
                    </a:p>
                  </a:txBody>
                  <a:tcPr marL="38932" marR="389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80000">
                          <a:srgbClr val="D4DEFF"/>
                        </a:gs>
                        <a:gs pos="100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Русский </a:t>
                      </a:r>
                      <a:r>
                        <a:rPr lang="ru-RU" sz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язык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Математика </a:t>
                      </a:r>
                      <a:endParaRPr lang="ru-RU" sz="1200" dirty="0">
                        <a:solidFill>
                          <a:schemeClr val="bg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Биология</a:t>
                      </a:r>
                    </a:p>
                  </a:txBody>
                  <a:tcPr marL="38932" marR="389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80000">
                          <a:srgbClr val="D4DEFF"/>
                        </a:gs>
                        <a:gs pos="100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Русский язык – 40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Математика* - 30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Биология - 36</a:t>
                      </a:r>
                    </a:p>
                  </a:txBody>
                  <a:tcPr marL="38932" marR="389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80000">
                          <a:srgbClr val="D4DEFF"/>
                        </a:gs>
                        <a:gs pos="100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ЕГЭ,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письменное </a:t>
                      </a:r>
                      <a:r>
                        <a:rPr lang="ru-RU" sz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тестирование</a:t>
                      </a:r>
                      <a:endParaRPr lang="ru-RU" sz="1200" dirty="0">
                        <a:solidFill>
                          <a:schemeClr val="bg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932" marR="389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80000">
                          <a:srgbClr val="D4DEFF"/>
                        </a:gs>
                        <a:gs pos="100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</a:tr>
              <a:tr h="66032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37.05.01 - Клиническая психология, </a:t>
                      </a:r>
                      <a:r>
                        <a:rPr lang="ru-RU" sz="1200" b="1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специалист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(очная </a:t>
                      </a:r>
                      <a:r>
                        <a:rPr lang="ru-RU" sz="1200" b="1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форма обучения)</a:t>
                      </a:r>
                    </a:p>
                  </a:txBody>
                  <a:tcPr marL="38932" marR="389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80000">
                          <a:srgbClr val="D4DEFF"/>
                        </a:gs>
                        <a:gs pos="100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Русский язык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Обществознание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Биология</a:t>
                      </a:r>
                      <a:r>
                        <a:rPr lang="ru-RU" sz="12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*</a:t>
                      </a:r>
                    </a:p>
                  </a:txBody>
                  <a:tcPr marL="38932" marR="389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80000">
                          <a:srgbClr val="D4DEFF"/>
                        </a:gs>
                        <a:gs pos="100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Русский язык - 40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Обществознание- 42</a:t>
                      </a:r>
                      <a:endParaRPr lang="ru-RU" sz="1200" dirty="0">
                        <a:solidFill>
                          <a:schemeClr val="bg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Биология* - 36</a:t>
                      </a:r>
                    </a:p>
                  </a:txBody>
                  <a:tcPr marL="38932" marR="389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80000">
                          <a:srgbClr val="D4DEFF"/>
                        </a:gs>
                        <a:gs pos="100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ЕГЭ,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письменное </a:t>
                      </a:r>
                      <a:r>
                        <a:rPr lang="ru-RU" sz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тестирование</a:t>
                      </a:r>
                      <a:endParaRPr lang="ru-RU" sz="1200" dirty="0">
                        <a:solidFill>
                          <a:schemeClr val="bg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932" marR="389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80000">
                          <a:srgbClr val="D4DEFF"/>
                        </a:gs>
                        <a:gs pos="100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</a:tr>
              <a:tr h="66032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39.03.02 - Социальная работа, </a:t>
                      </a:r>
                      <a:r>
                        <a:rPr lang="ru-RU" sz="1200" b="1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бакалавр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b="1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(очная и заочная формы обучения)</a:t>
                      </a:r>
                    </a:p>
                  </a:txBody>
                  <a:tcPr marL="38932" marR="389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80000">
                          <a:srgbClr val="D4DEFF"/>
                        </a:gs>
                        <a:gs pos="100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Русский язык </a:t>
                      </a:r>
                      <a:endParaRPr lang="ru-RU" sz="1200" dirty="0" smtClean="0">
                        <a:solidFill>
                          <a:schemeClr val="bg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История</a:t>
                      </a:r>
                      <a:r>
                        <a:rPr lang="ru-RU" sz="12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*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Обществознание</a:t>
                      </a:r>
                    </a:p>
                  </a:txBody>
                  <a:tcPr marL="38932" marR="389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80000">
                          <a:srgbClr val="D4DEFF"/>
                        </a:gs>
                        <a:gs pos="100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Русский язык </a:t>
                      </a:r>
                      <a:r>
                        <a:rPr lang="ru-RU" sz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– 40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История* - 35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Обществознание - 42</a:t>
                      </a:r>
                    </a:p>
                  </a:txBody>
                  <a:tcPr marL="38932" marR="389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80000">
                          <a:srgbClr val="D4DEFF"/>
                        </a:gs>
                        <a:gs pos="100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ЕГЭ,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письменное </a:t>
                      </a:r>
                      <a:r>
                        <a:rPr lang="ru-RU" sz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тестирование</a:t>
                      </a:r>
                      <a:endParaRPr lang="ru-RU" sz="1200" dirty="0">
                        <a:solidFill>
                          <a:schemeClr val="bg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932" marR="389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80000">
                          <a:srgbClr val="D4DEFF"/>
                        </a:gs>
                        <a:gs pos="100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 rot="10800000">
            <a:off x="2123728" y="116632"/>
            <a:ext cx="5185173" cy="1008111"/>
          </a:xfrm>
          <a:scene3d>
            <a:camera prst="orthographicFront">
              <a:rot lat="0" lon="0" rev="10799999"/>
            </a:camera>
            <a:lightRig rig="threePt" dir="t"/>
          </a:scene3d>
        </p:spPr>
        <p:txBody>
          <a:bodyPr vert="horz"/>
          <a:lstStyle/>
          <a:p>
            <a:pPr>
              <a:defRPr/>
            </a:pPr>
            <a:r>
              <a:rPr lang="ru-RU" altLang="ru-RU" sz="2400" b="1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Перечень и форма вступительных испытаний</a:t>
            </a:r>
            <a:endParaRPr lang="ru-RU" altLang="ru-RU" sz="4500" b="1" dirty="0" smtClean="0">
              <a:solidFill>
                <a:schemeClr val="accent4">
                  <a:lumMod val="90000"/>
                  <a:lumOff val="1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1876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890041"/>
              </p:ext>
            </p:extLst>
          </p:nvPr>
        </p:nvGraphicFramePr>
        <p:xfrm>
          <a:off x="251521" y="2276870"/>
          <a:ext cx="8712967" cy="4326149"/>
        </p:xfrm>
        <a:graphic>
          <a:graphicData uri="http://schemas.openxmlformats.org/drawingml/2006/table">
            <a:tbl>
              <a:tblPr/>
              <a:tblGrid>
                <a:gridCol w="1944215"/>
                <a:gridCol w="2088233"/>
                <a:gridCol w="1152500"/>
                <a:gridCol w="1439787"/>
                <a:gridCol w="2088232"/>
              </a:tblGrid>
              <a:tr h="1296146">
                <a:tc rowSpan="2"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направления подготовки (специальности)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rowSpan="2"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Код направления подготовки (специальности)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gridSpan="2"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Контрольные цифры приема граждан для обучения за счет средств федерального бюджета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Проходной балл (общий конкурс) средний балл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2015/2016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9334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2016/2017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них целевой прием в 2016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9514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Лечебное дело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31.05.01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220/200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134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237/243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299514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Педиатрия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31.05.02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110/100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57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224/230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299514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Стоматология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31.05.03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20/15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11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276/254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599029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Медицинская кибернетика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30.05.03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14/10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214/240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299514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Фармация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33.05.01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20/15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11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225/218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299514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ИТОГО: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384/340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216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5" y="116632"/>
            <a:ext cx="7848872" cy="2016224"/>
          </a:xfrm>
        </p:spPr>
        <p:txBody>
          <a:bodyPr/>
          <a:lstStyle/>
          <a:p>
            <a:pPr>
              <a:defRPr/>
            </a:pPr>
            <a:r>
              <a:rPr lang="en-US" altLang="ru-RU" sz="2000" b="1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Arial" pitchFamily="34" charset="0"/>
              </a:rPr>
              <a:t/>
            </a:r>
            <a:br>
              <a:rPr lang="en-US" altLang="ru-RU" sz="2000" b="1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Arial" pitchFamily="34" charset="0"/>
              </a:rPr>
            </a:br>
            <a:r>
              <a:rPr lang="ru-RU" altLang="ru-RU" sz="2000" b="1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Arial" pitchFamily="34" charset="0"/>
              </a:rPr>
              <a:t>Количество </a:t>
            </a:r>
            <a:r>
              <a:rPr lang="ru-RU" altLang="ru-RU" sz="2000" b="1" dirty="0">
                <a:solidFill>
                  <a:schemeClr val="accent4">
                    <a:lumMod val="90000"/>
                    <a:lumOff val="10000"/>
                  </a:schemeClr>
                </a:solidFill>
                <a:latin typeface="Arial" pitchFamily="34" charset="0"/>
              </a:rPr>
              <a:t>мест для приема на обучение граждан </a:t>
            </a:r>
            <a:r>
              <a:rPr lang="en-US" altLang="ru-RU" sz="2000" b="1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Arial" pitchFamily="34" charset="0"/>
              </a:rPr>
              <a:t/>
            </a:r>
            <a:br>
              <a:rPr lang="en-US" altLang="ru-RU" sz="2000" b="1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Arial" pitchFamily="34" charset="0"/>
              </a:rPr>
            </a:br>
            <a:r>
              <a:rPr lang="ru-RU" altLang="ru-RU" sz="2000" b="1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Arial" pitchFamily="34" charset="0"/>
              </a:rPr>
              <a:t>по </a:t>
            </a:r>
            <a:r>
              <a:rPr lang="ru-RU" altLang="ru-RU" sz="2000" b="1" dirty="0">
                <a:solidFill>
                  <a:schemeClr val="accent4">
                    <a:lumMod val="90000"/>
                    <a:lumOff val="10000"/>
                  </a:schemeClr>
                </a:solidFill>
                <a:latin typeface="Arial" pitchFamily="34" charset="0"/>
              </a:rPr>
              <a:t>направлениям подготовки (специальностям) за счет СРЕДСТВ ФЕДЕРАЛЬНОГО БЮДЖЕТА </a:t>
            </a:r>
            <a:r>
              <a:rPr lang="ru-RU" altLang="ru-RU" sz="2000" b="1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Arial" pitchFamily="34" charset="0"/>
              </a:rPr>
              <a:t/>
            </a:r>
            <a:br>
              <a:rPr lang="ru-RU" altLang="ru-RU" sz="2000" b="1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Arial" pitchFamily="34" charset="0"/>
              </a:rPr>
            </a:br>
            <a:r>
              <a:rPr lang="en-US" altLang="ru-RU" sz="2000" b="1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Arial" pitchFamily="34" charset="0"/>
              </a:rPr>
              <a:t/>
            </a:r>
            <a:br>
              <a:rPr lang="en-US" altLang="ru-RU" sz="2000" b="1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Arial" pitchFamily="34" charset="0"/>
              </a:rPr>
            </a:br>
            <a:r>
              <a:rPr lang="ru-RU" altLang="ru-RU" sz="2000" b="1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Arial" pitchFamily="34" charset="0"/>
              </a:rPr>
              <a:t>по </a:t>
            </a:r>
            <a:r>
              <a:rPr lang="ru-RU" altLang="ru-RU" sz="2000" b="1" dirty="0">
                <a:solidFill>
                  <a:schemeClr val="accent4">
                    <a:lumMod val="90000"/>
                    <a:lumOff val="10000"/>
                  </a:schemeClr>
                </a:solidFill>
                <a:latin typeface="Arial" pitchFamily="34" charset="0"/>
              </a:rPr>
              <a:t>образовательным программам высшего </a:t>
            </a:r>
            <a:r>
              <a:rPr lang="ru-RU" altLang="ru-RU" sz="2000" b="1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Arial" pitchFamily="34" charset="0"/>
              </a:rPr>
              <a:t>образования </a:t>
            </a:r>
            <a:r>
              <a:rPr lang="ru-RU" altLang="ru-RU" sz="2000" b="1" dirty="0">
                <a:solidFill>
                  <a:schemeClr val="accent4">
                    <a:lumMod val="90000"/>
                    <a:lumOff val="10000"/>
                  </a:schemeClr>
                </a:solidFill>
                <a:latin typeface="Arial" pitchFamily="34" charset="0"/>
              </a:rPr>
              <a:t>на </a:t>
            </a:r>
            <a:r>
              <a:rPr lang="ru-RU" altLang="ru-RU" sz="2000" b="1" dirty="0" smtClean="0">
                <a:solidFill>
                  <a:schemeClr val="accent4">
                    <a:lumMod val="90000"/>
                    <a:lumOff val="10000"/>
                  </a:schemeClr>
                </a:solidFill>
                <a:latin typeface="Arial" pitchFamily="34" charset="0"/>
              </a:rPr>
              <a:t>2016 </a:t>
            </a:r>
            <a:r>
              <a:rPr lang="ru-RU" altLang="ru-RU" sz="2000" b="1" dirty="0">
                <a:solidFill>
                  <a:schemeClr val="accent4">
                    <a:lumMod val="90000"/>
                    <a:lumOff val="10000"/>
                  </a:schemeClr>
                </a:solidFill>
                <a:latin typeface="Arial" pitchFamily="34" charset="0"/>
              </a:rPr>
              <a:t>год</a:t>
            </a:r>
            <a:endParaRPr lang="ru-RU" altLang="ru-RU" sz="2000" b="1" dirty="0" smtClean="0">
              <a:solidFill>
                <a:schemeClr val="accent4">
                  <a:lumMod val="90000"/>
                  <a:lumOff val="10000"/>
                </a:scheme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625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9"/>
          <p:cNvSpPr txBox="1">
            <a:spLocks noGrp="1" noChangeArrowheads="1"/>
          </p:cNvSpPr>
          <p:nvPr>
            <p:ph type="title"/>
          </p:nvPr>
        </p:nvSpPr>
        <p:spPr>
          <a:xfrm>
            <a:off x="467544" y="0"/>
            <a:ext cx="8676456" cy="1772816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УЧЕТ </a:t>
            </a:r>
            <a:r>
              <a:rPr lang="ru-RU" alt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ИНДИВИДУАЛЬНЫХ </a:t>
            </a:r>
            <a:r>
              <a:rPr lang="ru-RU" alt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alt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alt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ДОСТИЖЕНИЙ </a:t>
            </a:r>
            <a:r>
              <a:rPr lang="ru-RU" alt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ПОСТУПАЮЩИХ </a:t>
            </a:r>
            <a:r>
              <a:rPr lang="ru-RU" alt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alt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alt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 </a:t>
            </a:r>
            <a:r>
              <a:rPr lang="ru-RU" alt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приеме на </a:t>
            </a:r>
            <a:r>
              <a:rPr lang="ru-RU" alt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обучение в 2016 году</a:t>
            </a:r>
            <a:endParaRPr lang="ru-RU" altLang="ru-RU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3629763"/>
              </p:ext>
            </p:extLst>
          </p:nvPr>
        </p:nvGraphicFramePr>
        <p:xfrm>
          <a:off x="251520" y="1772816"/>
          <a:ext cx="8640959" cy="4968553"/>
        </p:xfrm>
        <a:graphic>
          <a:graphicData uri="http://schemas.openxmlformats.org/drawingml/2006/table">
            <a:tbl>
              <a:tblPr firstRow="1" firstCol="1" bandRow="1"/>
              <a:tblGrid>
                <a:gridCol w="7392349"/>
                <a:gridCol w="1248610"/>
              </a:tblGrid>
              <a:tr h="6362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2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Наличие статуса чемпиона и призера Олимпийских игр, наличие статуса чемпиона и призера </a:t>
                      </a:r>
                      <a:r>
                        <a:rPr lang="ru-RU" sz="1400" b="1" dirty="0" err="1">
                          <a:solidFill>
                            <a:schemeClr val="bg2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Паралимпийских</a:t>
                      </a:r>
                      <a:r>
                        <a:rPr lang="ru-RU" sz="1400" b="1" dirty="0">
                          <a:solidFill>
                            <a:schemeClr val="bg2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игр и </a:t>
                      </a:r>
                      <a:r>
                        <a:rPr lang="ru-RU" sz="1400" b="1" dirty="0" err="1">
                          <a:solidFill>
                            <a:schemeClr val="bg2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Сурдлимпийских</a:t>
                      </a:r>
                      <a:r>
                        <a:rPr lang="ru-RU" sz="1400" b="1" dirty="0">
                          <a:solidFill>
                            <a:schemeClr val="bg2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игр</a:t>
                      </a:r>
                      <a:endParaRPr lang="ru-RU" sz="1400" b="1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2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 баллов</a:t>
                      </a:r>
                      <a:endParaRPr lang="ru-RU" sz="1400" b="1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8530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2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Наличие статуса чемпиона мира, чемпиона Европы, победителя первенства мира, </a:t>
                      </a:r>
                      <a:r>
                        <a:rPr lang="ru-RU" sz="1400" b="1" dirty="0" smtClean="0">
                          <a:solidFill>
                            <a:schemeClr val="bg2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b="1" dirty="0" err="1" smtClean="0">
                          <a:solidFill>
                            <a:schemeClr val="bg2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первинства</a:t>
                      </a:r>
                      <a:r>
                        <a:rPr lang="ru-RU" sz="1400" b="1" dirty="0" smtClean="0">
                          <a:solidFill>
                            <a:schemeClr val="bg2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b="1" dirty="0">
                          <a:solidFill>
                            <a:schemeClr val="bg2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Европы по видам спорта, включенным в программы Олимпийских </a:t>
                      </a:r>
                      <a:r>
                        <a:rPr lang="ru-RU" sz="1400" b="1" dirty="0" smtClean="0">
                          <a:solidFill>
                            <a:schemeClr val="bg2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игр,</a:t>
                      </a:r>
                      <a:r>
                        <a:rPr lang="ru-RU" sz="1400" b="1" baseline="0" dirty="0" smtClean="0">
                          <a:solidFill>
                            <a:schemeClr val="bg2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b="1" dirty="0" err="1" smtClean="0">
                          <a:solidFill>
                            <a:schemeClr val="bg2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Паралимпийских</a:t>
                      </a:r>
                      <a:r>
                        <a:rPr lang="ru-RU" sz="1400" b="1" dirty="0" smtClean="0">
                          <a:solidFill>
                            <a:schemeClr val="bg2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b="1" dirty="0">
                          <a:solidFill>
                            <a:schemeClr val="bg2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игр и </a:t>
                      </a:r>
                      <a:r>
                        <a:rPr lang="ru-RU" sz="1400" b="1" dirty="0" err="1">
                          <a:solidFill>
                            <a:schemeClr val="bg2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Сурдлимпийских</a:t>
                      </a:r>
                      <a:r>
                        <a:rPr lang="ru-RU" sz="1400" b="1" dirty="0">
                          <a:solidFill>
                            <a:schemeClr val="bg2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игр</a:t>
                      </a:r>
                      <a:endParaRPr lang="ru-RU" sz="1400" b="1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2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 баллов</a:t>
                      </a:r>
                      <a:endParaRPr lang="ru-RU" sz="1400" b="1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62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2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Наличие </a:t>
                      </a:r>
                      <a:r>
                        <a:rPr lang="ru-RU" sz="1400" b="1" dirty="0" err="1">
                          <a:solidFill>
                            <a:schemeClr val="bg2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серебрянного</a:t>
                      </a:r>
                      <a:r>
                        <a:rPr lang="ru-RU" sz="1400" b="1" dirty="0">
                          <a:solidFill>
                            <a:schemeClr val="bg2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и (или) золотого значка, полученного за результаты сдачи норм физкультурного комплекса «Готов к труду и обороне»</a:t>
                      </a:r>
                      <a:endParaRPr lang="ru-RU" sz="1400" b="1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2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 балла</a:t>
                      </a:r>
                      <a:endParaRPr lang="ru-RU" sz="1400" b="1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3181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2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Наличие аттестата о среднем общем образовании с отличием</a:t>
                      </a:r>
                      <a:endParaRPr lang="ru-RU" sz="1400" b="1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2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 баллов</a:t>
                      </a:r>
                      <a:endParaRPr lang="ru-RU" sz="1400" b="1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62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2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Наличие спортивных достижений – мастер спорта, кандидат в мастера спорта, первый взрослый спортивный разряд</a:t>
                      </a:r>
                      <a:endParaRPr lang="ru-RU" sz="1400" b="1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2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 баллов</a:t>
                      </a:r>
                      <a:endParaRPr lang="ru-RU" sz="1400" b="1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12525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2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Лауреаты и дипломанты творческих фестивалей в номинациях вокального, танцевального и инструментального жанров:</a:t>
                      </a:r>
                      <a:endParaRPr lang="ru-RU" sz="1400" b="1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2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международных</a:t>
                      </a:r>
                      <a:endParaRPr lang="ru-RU" sz="1400" b="1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2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всероссийских</a:t>
                      </a:r>
                      <a:endParaRPr lang="ru-RU" sz="1400" b="1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2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региональных</a:t>
                      </a:r>
                      <a:endParaRPr lang="ru-RU" sz="1400" b="1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2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 b="1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2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 b="1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2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 баллов</a:t>
                      </a:r>
                      <a:endParaRPr lang="ru-RU" sz="1400" b="1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2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 балла</a:t>
                      </a:r>
                      <a:endParaRPr lang="ru-RU" sz="1400" b="1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2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 балл</a:t>
                      </a:r>
                      <a:endParaRPr lang="ru-RU" sz="1400" b="1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1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2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Диплом победителя конкурса научных работ школьников </a:t>
                      </a:r>
                      <a:r>
                        <a:rPr lang="ru-RU" sz="1400" b="1" dirty="0" err="1">
                          <a:solidFill>
                            <a:schemeClr val="bg2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КрасГМУ</a:t>
                      </a:r>
                      <a:r>
                        <a:rPr lang="ru-RU" sz="1400" b="1" dirty="0">
                          <a:solidFill>
                            <a:schemeClr val="bg2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(</a:t>
                      </a:r>
                      <a:r>
                        <a:rPr lang="en-US" sz="1400" b="1" dirty="0">
                          <a:solidFill>
                            <a:schemeClr val="bg2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I </a:t>
                      </a:r>
                      <a:r>
                        <a:rPr lang="ru-RU" sz="1400" b="1" dirty="0">
                          <a:solidFill>
                            <a:schemeClr val="bg2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место)</a:t>
                      </a:r>
                      <a:endParaRPr lang="ru-RU" sz="1400" b="1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2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 балла</a:t>
                      </a:r>
                      <a:endParaRPr lang="ru-RU" sz="1400" b="1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3181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2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Диплом призера конкурса научных работ школьников </a:t>
                      </a:r>
                      <a:r>
                        <a:rPr lang="ru-RU" sz="1400" b="1" dirty="0" err="1">
                          <a:solidFill>
                            <a:schemeClr val="bg2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КрасГМУ</a:t>
                      </a:r>
                      <a:r>
                        <a:rPr lang="ru-RU" sz="1400" b="1" dirty="0">
                          <a:solidFill>
                            <a:schemeClr val="bg2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(</a:t>
                      </a:r>
                      <a:r>
                        <a:rPr lang="en-US" sz="1400" b="1" dirty="0">
                          <a:solidFill>
                            <a:schemeClr val="bg2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I </a:t>
                      </a:r>
                      <a:r>
                        <a:rPr lang="ru-RU" sz="1400" b="1" dirty="0">
                          <a:solidFill>
                            <a:schemeClr val="bg2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– </a:t>
                      </a:r>
                      <a:r>
                        <a:rPr lang="en-US" sz="1400" b="1" dirty="0">
                          <a:solidFill>
                            <a:schemeClr val="bg2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II </a:t>
                      </a:r>
                      <a:r>
                        <a:rPr lang="ru-RU" sz="1400" b="1" dirty="0">
                          <a:solidFill>
                            <a:schemeClr val="bg2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место)</a:t>
                      </a:r>
                      <a:endParaRPr lang="ru-RU" sz="1400" b="1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bg2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ru-RU" sz="1400" b="1" dirty="0" smtClean="0">
                          <a:solidFill>
                            <a:schemeClr val="bg2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балла</a:t>
                      </a:r>
                      <a:endParaRPr lang="ru-RU" sz="1400" b="1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0247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152400"/>
            <a:ext cx="7391400" cy="1620416"/>
          </a:xfrm>
        </p:spPr>
        <p:txBody>
          <a:bodyPr/>
          <a:lstStyle/>
          <a:p>
            <a:r>
              <a:rPr lang="ru-RU" sz="3600" b="1" dirty="0" smtClean="0">
                <a:solidFill>
                  <a:schemeClr val="tx1"/>
                </a:solidFill>
                <a:latin typeface="+mn-lt"/>
              </a:rPr>
              <a:t>КАК ПОДГОТОВИТЬСЯ </a:t>
            </a:r>
            <a:br>
              <a:rPr lang="ru-RU" sz="3600" b="1" dirty="0" smtClean="0">
                <a:solidFill>
                  <a:schemeClr val="tx1"/>
                </a:solidFill>
                <a:latin typeface="+mn-lt"/>
              </a:rPr>
            </a:br>
            <a:r>
              <a:rPr lang="ru-RU" sz="3600" b="1" dirty="0" smtClean="0">
                <a:solidFill>
                  <a:schemeClr val="tx1"/>
                </a:solidFill>
                <a:latin typeface="+mn-lt"/>
              </a:rPr>
              <a:t>к поступлению в </a:t>
            </a:r>
            <a:r>
              <a:rPr lang="ru-RU" sz="3600" b="1" dirty="0" err="1" smtClean="0">
                <a:solidFill>
                  <a:schemeClr val="tx1"/>
                </a:solidFill>
                <a:latin typeface="+mn-lt"/>
              </a:rPr>
              <a:t>КрасГМУ</a:t>
            </a:r>
            <a:r>
              <a:rPr lang="ru-RU" sz="3600" b="1" dirty="0" smtClean="0">
                <a:solidFill>
                  <a:schemeClr val="tx1"/>
                </a:solidFill>
                <a:latin typeface="+mn-lt"/>
              </a:rPr>
              <a:t>?</a:t>
            </a:r>
            <a:br>
              <a:rPr lang="ru-RU" sz="3600" b="1" dirty="0" smtClean="0">
                <a:solidFill>
                  <a:schemeClr val="tx1"/>
                </a:solidFill>
                <a:latin typeface="+mn-lt"/>
              </a:rPr>
            </a:br>
            <a:endParaRPr lang="ru-RU" sz="3600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026" name="Picture 2" descr="C:\Users\GrishinaNV.KGMU\Desktop\ФД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76400"/>
            <a:ext cx="8352928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0210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chemeClr val="tx1"/>
                </a:solidFill>
              </a:rPr>
              <a:t>МАЛАЯ МЕДИЦИНСКАЯ АКАДЕМИЯ</a:t>
            </a:r>
            <a:endParaRPr lang="ru-RU" sz="3600" b="1" dirty="0">
              <a:solidFill>
                <a:schemeClr val="tx1"/>
              </a:solidFill>
            </a:endParaRPr>
          </a:p>
        </p:txBody>
      </p:sp>
      <p:pic>
        <p:nvPicPr>
          <p:cNvPr id="1027" name="Picture 3" descr="C:\Users\GrishinaNV.KGMU\Desktop\ММА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1676400"/>
            <a:ext cx="7992889" cy="5064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3507183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01140827">
  <a:themeElements>
    <a:clrScheme name="">
      <a:dk1>
        <a:srgbClr val="003366"/>
      </a:dk1>
      <a:lt1>
        <a:srgbClr val="FFFFFF"/>
      </a:lt1>
      <a:dk2>
        <a:srgbClr val="FFFFFF"/>
      </a:dk2>
      <a:lt2>
        <a:srgbClr val="000000"/>
      </a:lt2>
      <a:accent1>
        <a:srgbClr val="8EB3C8"/>
      </a:accent1>
      <a:accent2>
        <a:srgbClr val="6F97B3"/>
      </a:accent2>
      <a:accent3>
        <a:srgbClr val="FFFFFF"/>
      </a:accent3>
      <a:accent4>
        <a:srgbClr val="002A56"/>
      </a:accent4>
      <a:accent5>
        <a:srgbClr val="C6D6E0"/>
      </a:accent5>
      <a:accent6>
        <a:srgbClr val="6488A2"/>
      </a:accent6>
      <a:hlink>
        <a:srgbClr val="556575"/>
      </a:hlink>
      <a:folHlink>
        <a:srgbClr val="3D556F"/>
      </a:folHlink>
    </a:clrScheme>
    <a:fontScheme name="01140827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01140827 1">
        <a:dk1>
          <a:srgbClr val="000066"/>
        </a:dk1>
        <a:lt1>
          <a:srgbClr val="FFFFFF"/>
        </a:lt1>
        <a:dk2>
          <a:srgbClr val="003366"/>
        </a:dk2>
        <a:lt2>
          <a:srgbClr val="FFFFFF"/>
        </a:lt2>
        <a:accent1>
          <a:srgbClr val="8EB3C8"/>
        </a:accent1>
        <a:accent2>
          <a:srgbClr val="6F97B3"/>
        </a:accent2>
        <a:accent3>
          <a:srgbClr val="AAADB8"/>
        </a:accent3>
        <a:accent4>
          <a:srgbClr val="DADADA"/>
        </a:accent4>
        <a:accent5>
          <a:srgbClr val="C6D6E0"/>
        </a:accent5>
        <a:accent6>
          <a:srgbClr val="6488A2"/>
        </a:accent6>
        <a:hlink>
          <a:srgbClr val="556575"/>
        </a:hlink>
        <a:folHlink>
          <a:srgbClr val="3D556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01140827">
  <a:themeElements>
    <a:clrScheme name="">
      <a:dk1>
        <a:srgbClr val="003366"/>
      </a:dk1>
      <a:lt1>
        <a:srgbClr val="FFFFFF"/>
      </a:lt1>
      <a:dk2>
        <a:srgbClr val="FFFFFF"/>
      </a:dk2>
      <a:lt2>
        <a:srgbClr val="000000"/>
      </a:lt2>
      <a:accent1>
        <a:srgbClr val="8EB3C8"/>
      </a:accent1>
      <a:accent2>
        <a:srgbClr val="6F97B3"/>
      </a:accent2>
      <a:accent3>
        <a:srgbClr val="FFFFFF"/>
      </a:accent3>
      <a:accent4>
        <a:srgbClr val="002A56"/>
      </a:accent4>
      <a:accent5>
        <a:srgbClr val="C6D6E0"/>
      </a:accent5>
      <a:accent6>
        <a:srgbClr val="6488A2"/>
      </a:accent6>
      <a:hlink>
        <a:srgbClr val="556575"/>
      </a:hlink>
      <a:folHlink>
        <a:srgbClr val="3D556F"/>
      </a:folHlink>
    </a:clrScheme>
    <a:fontScheme name="01140827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01140827 1">
        <a:dk1>
          <a:srgbClr val="000066"/>
        </a:dk1>
        <a:lt1>
          <a:srgbClr val="FFFFFF"/>
        </a:lt1>
        <a:dk2>
          <a:srgbClr val="003366"/>
        </a:dk2>
        <a:lt2>
          <a:srgbClr val="FFFFFF"/>
        </a:lt2>
        <a:accent1>
          <a:srgbClr val="8EB3C8"/>
        </a:accent1>
        <a:accent2>
          <a:srgbClr val="6F97B3"/>
        </a:accent2>
        <a:accent3>
          <a:srgbClr val="AAADB8"/>
        </a:accent3>
        <a:accent4>
          <a:srgbClr val="DADADA"/>
        </a:accent4>
        <a:accent5>
          <a:srgbClr val="C6D6E0"/>
        </a:accent5>
        <a:accent6>
          <a:srgbClr val="6488A2"/>
        </a:accent6>
        <a:hlink>
          <a:srgbClr val="556575"/>
        </a:hlink>
        <a:folHlink>
          <a:srgbClr val="3D556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01140827">
  <a:themeElements>
    <a:clrScheme name="">
      <a:dk1>
        <a:srgbClr val="003366"/>
      </a:dk1>
      <a:lt1>
        <a:srgbClr val="FFFFFF"/>
      </a:lt1>
      <a:dk2>
        <a:srgbClr val="FFFFFF"/>
      </a:dk2>
      <a:lt2>
        <a:srgbClr val="000000"/>
      </a:lt2>
      <a:accent1>
        <a:srgbClr val="8EB3C8"/>
      </a:accent1>
      <a:accent2>
        <a:srgbClr val="6F97B3"/>
      </a:accent2>
      <a:accent3>
        <a:srgbClr val="FFFFFF"/>
      </a:accent3>
      <a:accent4>
        <a:srgbClr val="002A56"/>
      </a:accent4>
      <a:accent5>
        <a:srgbClr val="C6D6E0"/>
      </a:accent5>
      <a:accent6>
        <a:srgbClr val="6488A2"/>
      </a:accent6>
      <a:hlink>
        <a:srgbClr val="556575"/>
      </a:hlink>
      <a:folHlink>
        <a:srgbClr val="3D556F"/>
      </a:folHlink>
    </a:clrScheme>
    <a:fontScheme name="01140827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01140827 1">
        <a:dk1>
          <a:srgbClr val="000066"/>
        </a:dk1>
        <a:lt1>
          <a:srgbClr val="FFFFFF"/>
        </a:lt1>
        <a:dk2>
          <a:srgbClr val="003366"/>
        </a:dk2>
        <a:lt2>
          <a:srgbClr val="FFFFFF"/>
        </a:lt2>
        <a:accent1>
          <a:srgbClr val="8EB3C8"/>
        </a:accent1>
        <a:accent2>
          <a:srgbClr val="6F97B3"/>
        </a:accent2>
        <a:accent3>
          <a:srgbClr val="AAADB8"/>
        </a:accent3>
        <a:accent4>
          <a:srgbClr val="DADADA"/>
        </a:accent4>
        <a:accent5>
          <a:srgbClr val="C6D6E0"/>
        </a:accent5>
        <a:accent6>
          <a:srgbClr val="6488A2"/>
        </a:accent6>
        <a:hlink>
          <a:srgbClr val="556575"/>
        </a:hlink>
        <a:folHlink>
          <a:srgbClr val="3D556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01140827">
  <a:themeElements>
    <a:clrScheme name="">
      <a:dk1>
        <a:srgbClr val="003366"/>
      </a:dk1>
      <a:lt1>
        <a:srgbClr val="FFFFFF"/>
      </a:lt1>
      <a:dk2>
        <a:srgbClr val="FFFFFF"/>
      </a:dk2>
      <a:lt2>
        <a:srgbClr val="000000"/>
      </a:lt2>
      <a:accent1>
        <a:srgbClr val="8EB3C8"/>
      </a:accent1>
      <a:accent2>
        <a:srgbClr val="6F97B3"/>
      </a:accent2>
      <a:accent3>
        <a:srgbClr val="FFFFFF"/>
      </a:accent3>
      <a:accent4>
        <a:srgbClr val="002A56"/>
      </a:accent4>
      <a:accent5>
        <a:srgbClr val="C6D6E0"/>
      </a:accent5>
      <a:accent6>
        <a:srgbClr val="6488A2"/>
      </a:accent6>
      <a:hlink>
        <a:srgbClr val="556575"/>
      </a:hlink>
      <a:folHlink>
        <a:srgbClr val="3D556F"/>
      </a:folHlink>
    </a:clrScheme>
    <a:fontScheme name="01140827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01140827 1">
        <a:dk1>
          <a:srgbClr val="000066"/>
        </a:dk1>
        <a:lt1>
          <a:srgbClr val="FFFFFF"/>
        </a:lt1>
        <a:dk2>
          <a:srgbClr val="003366"/>
        </a:dk2>
        <a:lt2>
          <a:srgbClr val="FFFFFF"/>
        </a:lt2>
        <a:accent1>
          <a:srgbClr val="8EB3C8"/>
        </a:accent1>
        <a:accent2>
          <a:srgbClr val="6F97B3"/>
        </a:accent2>
        <a:accent3>
          <a:srgbClr val="AAADB8"/>
        </a:accent3>
        <a:accent4>
          <a:srgbClr val="DADADA"/>
        </a:accent4>
        <a:accent5>
          <a:srgbClr val="C6D6E0"/>
        </a:accent5>
        <a:accent6>
          <a:srgbClr val="6488A2"/>
        </a:accent6>
        <a:hlink>
          <a:srgbClr val="556575"/>
        </a:hlink>
        <a:folHlink>
          <a:srgbClr val="3D556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6_01140827">
  <a:themeElements>
    <a:clrScheme name="">
      <a:dk1>
        <a:srgbClr val="003366"/>
      </a:dk1>
      <a:lt1>
        <a:srgbClr val="FFFFFF"/>
      </a:lt1>
      <a:dk2>
        <a:srgbClr val="FFFFFF"/>
      </a:dk2>
      <a:lt2>
        <a:srgbClr val="000000"/>
      </a:lt2>
      <a:accent1>
        <a:srgbClr val="8EB3C8"/>
      </a:accent1>
      <a:accent2>
        <a:srgbClr val="6F97B3"/>
      </a:accent2>
      <a:accent3>
        <a:srgbClr val="FFFFFF"/>
      </a:accent3>
      <a:accent4>
        <a:srgbClr val="002A56"/>
      </a:accent4>
      <a:accent5>
        <a:srgbClr val="C6D6E0"/>
      </a:accent5>
      <a:accent6>
        <a:srgbClr val="6488A2"/>
      </a:accent6>
      <a:hlink>
        <a:srgbClr val="556575"/>
      </a:hlink>
      <a:folHlink>
        <a:srgbClr val="3D556F"/>
      </a:folHlink>
    </a:clrScheme>
    <a:fontScheme name="01140827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01140827 1">
        <a:dk1>
          <a:srgbClr val="000066"/>
        </a:dk1>
        <a:lt1>
          <a:srgbClr val="FFFFFF"/>
        </a:lt1>
        <a:dk2>
          <a:srgbClr val="003366"/>
        </a:dk2>
        <a:lt2>
          <a:srgbClr val="FFFFFF"/>
        </a:lt2>
        <a:accent1>
          <a:srgbClr val="8EB3C8"/>
        </a:accent1>
        <a:accent2>
          <a:srgbClr val="6F97B3"/>
        </a:accent2>
        <a:accent3>
          <a:srgbClr val="AAADB8"/>
        </a:accent3>
        <a:accent4>
          <a:srgbClr val="DADADA"/>
        </a:accent4>
        <a:accent5>
          <a:srgbClr val="C6D6E0"/>
        </a:accent5>
        <a:accent6>
          <a:srgbClr val="6488A2"/>
        </a:accent6>
        <a:hlink>
          <a:srgbClr val="556575"/>
        </a:hlink>
        <a:folHlink>
          <a:srgbClr val="3D556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7_01140827">
  <a:themeElements>
    <a:clrScheme name="">
      <a:dk1>
        <a:srgbClr val="003366"/>
      </a:dk1>
      <a:lt1>
        <a:srgbClr val="FFFFFF"/>
      </a:lt1>
      <a:dk2>
        <a:srgbClr val="FFFFFF"/>
      </a:dk2>
      <a:lt2>
        <a:srgbClr val="000000"/>
      </a:lt2>
      <a:accent1>
        <a:srgbClr val="8EB3C8"/>
      </a:accent1>
      <a:accent2>
        <a:srgbClr val="6F97B3"/>
      </a:accent2>
      <a:accent3>
        <a:srgbClr val="FFFFFF"/>
      </a:accent3>
      <a:accent4>
        <a:srgbClr val="002A56"/>
      </a:accent4>
      <a:accent5>
        <a:srgbClr val="C6D6E0"/>
      </a:accent5>
      <a:accent6>
        <a:srgbClr val="6488A2"/>
      </a:accent6>
      <a:hlink>
        <a:srgbClr val="556575"/>
      </a:hlink>
      <a:folHlink>
        <a:srgbClr val="3D556F"/>
      </a:folHlink>
    </a:clrScheme>
    <a:fontScheme name="01140827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01140827 1">
        <a:dk1>
          <a:srgbClr val="000066"/>
        </a:dk1>
        <a:lt1>
          <a:srgbClr val="FFFFFF"/>
        </a:lt1>
        <a:dk2>
          <a:srgbClr val="003366"/>
        </a:dk2>
        <a:lt2>
          <a:srgbClr val="FFFFFF"/>
        </a:lt2>
        <a:accent1>
          <a:srgbClr val="8EB3C8"/>
        </a:accent1>
        <a:accent2>
          <a:srgbClr val="6F97B3"/>
        </a:accent2>
        <a:accent3>
          <a:srgbClr val="AAADB8"/>
        </a:accent3>
        <a:accent4>
          <a:srgbClr val="DADADA"/>
        </a:accent4>
        <a:accent5>
          <a:srgbClr val="C6D6E0"/>
        </a:accent5>
        <a:accent6>
          <a:srgbClr val="6488A2"/>
        </a:accent6>
        <a:hlink>
          <a:srgbClr val="556575"/>
        </a:hlink>
        <a:folHlink>
          <a:srgbClr val="3D556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772</TotalTime>
  <Words>672</Words>
  <Application>Microsoft Office PowerPoint</Application>
  <PresentationFormat>Экран (4:3)</PresentationFormat>
  <Paragraphs>206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7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Воздушный поток</vt:lpstr>
      <vt:lpstr>01140827</vt:lpstr>
      <vt:lpstr>1_01140827</vt:lpstr>
      <vt:lpstr>4_01140827</vt:lpstr>
      <vt:lpstr>5_01140827</vt:lpstr>
      <vt:lpstr>6_01140827</vt:lpstr>
      <vt:lpstr>7_01140827</vt:lpstr>
      <vt:lpstr>Красноярский государственный медицинский университет имени профессора  В.Ф. Войно-Ясенецкого</vt:lpstr>
      <vt:lpstr>Презентация PowerPoint</vt:lpstr>
      <vt:lpstr>Специальности  среднего образования</vt:lpstr>
      <vt:lpstr>Специальности  высшего образования</vt:lpstr>
      <vt:lpstr>Перечень и форма вступительных испытаний</vt:lpstr>
      <vt:lpstr> Количество мест для приема на обучение граждан  по направлениям подготовки (специальностям) за счет СРЕДСТВ ФЕДЕРАЛЬНОГО БЮДЖЕТА   по образовательным программам высшего образования на 2016 год</vt:lpstr>
      <vt:lpstr>УЧЕТ ИНДИВИДУАЛЬНЫХ  ДОСТИЖЕНИЙ ПОСТУПАЮЩИХ  при приеме на обучение в 2016 году</vt:lpstr>
      <vt:lpstr>КАК ПОДГОТОВИТЬСЯ  к поступлению в КрасГМУ? </vt:lpstr>
      <vt:lpstr>МАЛАЯ МЕДИЦИНСКАЯ АКАДЕМИЯ</vt:lpstr>
      <vt:lpstr>ОЧНЫЕ КУРСЫ  (3, 6 месяцев)</vt:lpstr>
      <vt:lpstr> КУРСЫ  В ДНИ ШКОЛЬНЫХ КАНИКУЛ </vt:lpstr>
      <vt:lpstr>КУРСЫ ДИСТАНЦИОННОГО ОБУЧЕНИЯ</vt:lpstr>
      <vt:lpstr>КОНКУРС НАУЧНЫХ РАБОТ ШКОЛЬНИКОВ</vt:lpstr>
      <vt:lpstr>ОЛИМПИАДА</vt:lpstr>
      <vt:lpstr>НЕОБХОДИМЫЕ КОНТАКТЫ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Гришина</dc:creator>
  <cp:lastModifiedBy>Гришина </cp:lastModifiedBy>
  <cp:revision>62</cp:revision>
  <dcterms:created xsi:type="dcterms:W3CDTF">2016-09-06T07:56:00Z</dcterms:created>
  <dcterms:modified xsi:type="dcterms:W3CDTF">2016-10-04T07:30:13Z</dcterms:modified>
</cp:coreProperties>
</file>