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615" r:id="rId2"/>
    <p:sldId id="792" r:id="rId3"/>
    <p:sldId id="775" r:id="rId4"/>
    <p:sldId id="788" r:id="rId5"/>
    <p:sldId id="797" r:id="rId6"/>
    <p:sldId id="798" r:id="rId7"/>
    <p:sldId id="799" r:id="rId8"/>
    <p:sldId id="800" r:id="rId9"/>
    <p:sldId id="803" r:id="rId10"/>
    <p:sldId id="763" r:id="rId11"/>
    <p:sldId id="766" r:id="rId12"/>
    <p:sldId id="793" r:id="rId13"/>
    <p:sldId id="794" r:id="rId14"/>
    <p:sldId id="802" r:id="rId15"/>
    <p:sldId id="795" r:id="rId16"/>
    <p:sldId id="801" r:id="rId17"/>
    <p:sldId id="796" r:id="rId18"/>
    <p:sldId id="75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02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orient="horz" pos="527" userDrawn="1">
          <p15:clr>
            <a:srgbClr val="A4A3A4"/>
          </p15:clr>
        </p15:guide>
        <p15:guide id="4" orient="horz" pos="3816" userDrawn="1">
          <p15:clr>
            <a:srgbClr val="A4A3A4"/>
          </p15:clr>
        </p15:guide>
        <p15:guide id="5" orient="horz" pos="2568" userDrawn="1">
          <p15:clr>
            <a:srgbClr val="A4A3A4"/>
          </p15:clr>
        </p15:guide>
        <p15:guide id="6" orient="horz" pos="2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4529"/>
    <a:srgbClr val="E8E8E8"/>
    <a:srgbClr val="E8482B"/>
    <a:srgbClr val="FF110E"/>
    <a:srgbClr val="062673"/>
    <a:srgbClr val="2C72C6"/>
    <a:srgbClr val="FF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77903" autoAdjust="0"/>
  </p:normalViewPr>
  <p:slideViewPr>
    <p:cSldViewPr snapToGrid="0">
      <p:cViewPr varScale="1">
        <p:scale>
          <a:sx n="92" d="100"/>
          <a:sy n="92" d="100"/>
        </p:scale>
        <p:origin x="480" y="90"/>
      </p:cViewPr>
      <p:guideLst>
        <p:guide pos="302"/>
        <p:guide pos="7355"/>
        <p:guide orient="horz" pos="527"/>
        <p:guide orient="horz" pos="3816"/>
        <p:guide orient="horz" pos="2568"/>
        <p:guide orient="horz" pos="22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Лист1!$D$37:$F$37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Лист1!$D$38:$F$38</c:f>
              <c:numCache>
                <c:formatCode>General</c:formatCode>
                <c:ptCount val="3"/>
                <c:pt idx="0">
                  <c:v>2020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Лист1!$D$37:$F$37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Лист1!$D$39:$F$39</c:f>
              <c:numCache>
                <c:formatCode>General</c:formatCode>
                <c:ptCount val="3"/>
                <c:pt idx="0">
                  <c:v>2021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9833584"/>
        <c:axId val="329828880"/>
        <c:axId val="0"/>
      </c:bar3DChart>
      <c:catAx>
        <c:axId val="329833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9828880"/>
        <c:crosses val="autoZero"/>
        <c:auto val="1"/>
        <c:lblAlgn val="ctr"/>
        <c:lblOffset val="100"/>
        <c:noMultiLvlLbl val="0"/>
      </c:catAx>
      <c:valAx>
        <c:axId val="329828880"/>
        <c:scaling>
          <c:orientation val="minMax"/>
          <c:max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9833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Лист1!$D$6:$F$6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Лист1!$D$7:$F$7</c:f>
              <c:numCache>
                <c:formatCode>General</c:formatCode>
                <c:ptCount val="3"/>
                <c:pt idx="0">
                  <c:v>2020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Лист1!$D$6:$F$6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2021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2136816"/>
        <c:axId val="272137208"/>
        <c:axId val="0"/>
      </c:bar3DChart>
      <c:catAx>
        <c:axId val="272136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2137208"/>
        <c:crosses val="autoZero"/>
        <c:auto val="1"/>
        <c:lblAlgn val="ctr"/>
        <c:lblOffset val="100"/>
        <c:noMultiLvlLbl val="0"/>
      </c:catAx>
      <c:valAx>
        <c:axId val="272137208"/>
        <c:scaling>
          <c:orientation val="minMax"/>
          <c:max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2136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Лист1!$D$6:$F$6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Лист1!$D$7:$F$7</c:f>
              <c:numCache>
                <c:formatCode>General</c:formatCode>
                <c:ptCount val="3"/>
                <c:pt idx="0">
                  <c:v>2020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Лист1!$D$6:$F$6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2021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684632"/>
        <c:axId val="269686592"/>
        <c:axId val="0"/>
      </c:bar3DChart>
      <c:catAx>
        <c:axId val="269684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9686592"/>
        <c:crosses val="autoZero"/>
        <c:auto val="1"/>
        <c:lblAlgn val="ctr"/>
        <c:lblOffset val="100"/>
        <c:noMultiLvlLbl val="0"/>
      </c:catAx>
      <c:valAx>
        <c:axId val="269686592"/>
        <c:scaling>
          <c:orientation val="minMax"/>
          <c:max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9684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Лист1!$D$37:$F$37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Лист1!$D$38:$F$38</c:f>
              <c:numCache>
                <c:formatCode>General</c:formatCode>
                <c:ptCount val="3"/>
                <c:pt idx="0">
                  <c:v>2020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Лист1!$D$37:$F$37</c:f>
              <c:strCache>
                <c:ptCount val="2"/>
                <c:pt idx="0">
                  <c:v>год</c:v>
                </c:pt>
                <c:pt idx="1">
                  <c:v>кол-во учащихся</c:v>
                </c:pt>
              </c:strCache>
            </c:strRef>
          </c:cat>
          <c:val>
            <c:numRef>
              <c:f>Лист1!$D$39:$F$39</c:f>
              <c:numCache>
                <c:formatCode>General</c:formatCode>
                <c:ptCount val="3"/>
                <c:pt idx="0">
                  <c:v>2021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9681888"/>
        <c:axId val="269686984"/>
        <c:axId val="0"/>
      </c:bar3DChart>
      <c:catAx>
        <c:axId val="26968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9686984"/>
        <c:crosses val="autoZero"/>
        <c:auto val="1"/>
        <c:lblAlgn val="ctr"/>
        <c:lblOffset val="100"/>
        <c:noMultiLvlLbl val="0"/>
      </c:catAx>
      <c:valAx>
        <c:axId val="269686984"/>
        <c:scaling>
          <c:orientation val="minMax"/>
          <c:max val="1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9681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A4358-12BE-421A-9CB7-6B7E2EC63663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DE26E-522E-4186-BFF8-130BF22707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08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C8BAD-DB35-4ACE-BE51-01B5D2130B8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58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8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28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18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45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46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39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46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39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7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96EE5-5010-412F-BCFB-25B0586F0317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C91C-B9EB-4344-B2A0-068774DB09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8392" y="3771670"/>
            <a:ext cx="85567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Ерашева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 Евгеньевна  -  директор МБОУ Комской СОШ № 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Подшивайлова Наталья Анатольевна - заместитель директора по УВР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Пенкина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Николаевна- куратор школы , главный специалист отдела образования  администрации Новоселовского района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Васильевна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Демчишина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муниципальный координатор, главный специалист отдела образования администрации Новоселовского района.</a:t>
            </a:r>
          </a:p>
          <a:p>
            <a:endParaRPr lang="ru-RU" sz="2000" dirty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endParaRPr lang="ru-RU" sz="2000" dirty="0">
              <a:solidFill>
                <a:schemeClr val="bg1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endParaRPr lang="ru-RU" sz="2000" dirty="0">
              <a:solidFill>
                <a:schemeClr val="bg1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6602" y="754293"/>
            <a:ext cx="10320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7063" indent="-627063"/>
            <a:r>
              <a:rPr lang="ru-RU" sz="4000" b="1" dirty="0">
                <a:solidFill>
                  <a:srgbClr val="DE4529"/>
                </a:solidFill>
                <a:ea typeface="+mj-ea"/>
                <a:cs typeface="+mj-cs"/>
              </a:rPr>
              <a:t>Программа повышения качества образования на </a:t>
            </a:r>
            <a:r>
              <a:rPr lang="ru-RU" sz="4000" b="1" dirty="0" smtClean="0">
                <a:solidFill>
                  <a:srgbClr val="DE4529"/>
                </a:solidFill>
                <a:ea typeface="+mj-ea"/>
                <a:cs typeface="+mj-cs"/>
              </a:rPr>
              <a:t>2022-2024 </a:t>
            </a:r>
            <a:r>
              <a:rPr lang="ru-RU" sz="4000" b="1" dirty="0" err="1">
                <a:solidFill>
                  <a:srgbClr val="DE4529"/>
                </a:solidFill>
                <a:ea typeface="+mj-ea"/>
                <a:cs typeface="+mj-cs"/>
              </a:rPr>
              <a:t>гг</a:t>
            </a:r>
            <a:r>
              <a:rPr lang="ru-RU" sz="4000" b="1" dirty="0">
                <a:solidFill>
                  <a:srgbClr val="DE4529"/>
                </a:solidFill>
                <a:ea typeface="+mj-ea"/>
                <a:cs typeface="+mj-cs"/>
              </a:rPr>
              <a:t/>
            </a:r>
            <a:br>
              <a:rPr lang="ru-RU" sz="4000" b="1" dirty="0">
                <a:solidFill>
                  <a:srgbClr val="DE4529"/>
                </a:solidFill>
                <a:ea typeface="+mj-ea"/>
                <a:cs typeface="+mj-cs"/>
              </a:rPr>
            </a:br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Комская СОШ №4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627063" indent="-627063"/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	Проектная команда: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06602" y="973667"/>
            <a:ext cx="0" cy="1692000"/>
          </a:xfrm>
          <a:prstGeom prst="line">
            <a:avLst/>
          </a:prstGeom>
          <a:ln w="38100">
            <a:solidFill>
              <a:srgbClr val="9595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E9A562F8-CEF6-41E5-A576-D6D7D447210F}"/>
              </a:ext>
            </a:extLst>
          </p:cNvPr>
          <p:cNvSpPr txBox="1"/>
          <p:nvPr/>
        </p:nvSpPr>
        <p:spPr>
          <a:xfrm>
            <a:off x="1103699" y="481384"/>
            <a:ext cx="7605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b="1" dirty="0">
                <a:solidFill>
                  <a:srgbClr val="DE4529"/>
                </a:solidFill>
                <a:latin typeface="Calibri Light" panose="020F0302020204030204"/>
              </a:rPr>
              <a:t>Ключевая идея:</a:t>
            </a:r>
            <a:br>
              <a:rPr lang="ru-RU" sz="4000" b="1" dirty="0">
                <a:solidFill>
                  <a:srgbClr val="DE4529"/>
                </a:solidFill>
                <a:latin typeface="Calibri Light" panose="020F0302020204030204"/>
              </a:rPr>
            </a:b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DE4529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E84EED39-A95A-41E8-A8C3-05CB3027D466}"/>
              </a:ext>
            </a:extLst>
          </p:cNvPr>
          <p:cNvCxnSpPr/>
          <p:nvPr/>
        </p:nvCxnSpPr>
        <p:spPr>
          <a:xfrm flipV="1">
            <a:off x="898778" y="650322"/>
            <a:ext cx="0" cy="1116000"/>
          </a:xfrm>
          <a:prstGeom prst="line">
            <a:avLst/>
          </a:prstGeom>
          <a:solidFill>
            <a:schemeClr val="bg1"/>
          </a:solidFill>
          <a:ln w="57150">
            <a:solidFill>
              <a:srgbClr val="DE45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9D646905-90A9-403E-ABFD-6B3A2DB424C1}"/>
              </a:ext>
            </a:extLst>
          </p:cNvPr>
          <p:cNvSpPr txBox="1"/>
          <p:nvPr/>
        </p:nvSpPr>
        <p:spPr>
          <a:xfrm>
            <a:off x="1177266" y="1117154"/>
            <a:ext cx="1006632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идея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состоит в создании образовательной среды, способной удовлетворить потребность субъектов образовательного процесса в доступном качественном образовании, соответствующем современным требованиям и способствующем развитию потенциала всех участников образовательного процесса.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BC252035-0785-42E6-A7D5-EA7D50827C94}"/>
              </a:ext>
            </a:extLst>
          </p:cNvPr>
          <p:cNvSpPr txBox="1"/>
          <p:nvPr/>
        </p:nvSpPr>
        <p:spPr>
          <a:xfrm>
            <a:off x="1101571" y="2956515"/>
            <a:ext cx="9988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b="1" dirty="0" smtClean="0">
                <a:solidFill>
                  <a:srgbClr val="DE4529"/>
                </a:solidFill>
                <a:latin typeface="Calibri Light" panose="020F0302020204030204"/>
              </a:rPr>
              <a:t>Цель:</a:t>
            </a:r>
            <a:endParaRPr lang="ru-RU" sz="4000" b="1" dirty="0">
              <a:solidFill>
                <a:srgbClr val="DE4529"/>
              </a:solidFill>
              <a:latin typeface="Calibri Light" panose="020F0302020204030204"/>
            </a:endParaRP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542C6E3A-3462-4DD6-900C-E0D65CEDC280}"/>
              </a:ext>
            </a:extLst>
          </p:cNvPr>
          <p:cNvCxnSpPr/>
          <p:nvPr/>
        </p:nvCxnSpPr>
        <p:spPr>
          <a:xfrm flipV="1">
            <a:off x="896650" y="3125453"/>
            <a:ext cx="0" cy="1116000"/>
          </a:xfrm>
          <a:prstGeom prst="line">
            <a:avLst/>
          </a:prstGeom>
          <a:solidFill>
            <a:schemeClr val="bg1"/>
          </a:solidFill>
          <a:ln w="57150">
            <a:solidFill>
              <a:srgbClr val="DE45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AD22828F-2A84-417B-865D-75FF235DBF87}"/>
              </a:ext>
            </a:extLst>
          </p:cNvPr>
          <p:cNvSpPr txBox="1"/>
          <p:nvPr/>
        </p:nvSpPr>
        <p:spPr>
          <a:xfrm>
            <a:off x="969017" y="3835644"/>
            <a:ext cx="100987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образовательных результатов обучающихся путем совершенствования педагогического и ресурсного потенциала школы.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74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CC5D31-4496-4236-AB5F-BC5A082D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212" y="244700"/>
            <a:ext cx="10515600" cy="172576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уровня материально - технического оснащения школы  к 2024 году через участие в федеральном проекте «Современная школа» открытие центра «Точка роста» и планирование бюджета денежных средств на оснащение и модернизацию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учебного оборудования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DE452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DE452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80316"/>
            <a:ext cx="10515600" cy="4296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модернизировать кабинеты физики, химии и  биологии за счёт участия школы в федеральном проекте «Современная школа» открытие центра «Точка роста» (естественно-научная), в 2023 году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 компьютерной техники за счёт средств краевого бюджета;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и запуск конкурса детско-взрослых проектов по оформлению образовательного пространства школы;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положения и запуск конкурса на лучшее оформление  учебных кабинетов;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 детско-взрослых проектов по оформлению образовательного пространства школы;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смотра-конкурса на лучшее оформление  учебных кабинетов;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победителей смотра-конкурса из средств стимулирующей части фонда оплаты труда.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851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262" y="141667"/>
            <a:ext cx="10515600" cy="14939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 педагогических кадров  к 2024 году посредством осуществления профессиональной переподготовки, перераспределения нагрузки, проведения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со старшеклассниками и  заключения  договоров целевого обучения с молодыми специалистами (выпускниками школ района);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38649"/>
            <a:ext cx="10515600" cy="4438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Мероприятия: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предварительного анализа учебной нагрузки  педагогов  школы и филиала с точки зрения целесообразности ведения той или иной учебной и внеурочной деятельности с целью высвобождения педагогических кадров для выполнения трудовых функций  по закрытию вакансий,  снижению средней учебной нагрузки и по выявлению  возможностей  профессиональной переподготовки;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 анализа учебной нагрузки  педагогов  школы и филиала с целью выявления обеспеченности учебного процесса кадрами и анализа эффективности принятых мер по закрытию вакансий в летний период;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на официальном сайте школы и социальных сетях школы по имеющимся педагогическим вакансиям;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анкетирования обучающихся выпускных классов на выявление детей, имеющих склонность к педагогическому труду;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с потенциальными «педагогами» и их родителями  о дальнейшем сотрудничестве (при наличии такового);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 выявленных обучающихся, имеющих склонность к педагогическому труду,  в школьное самоуправление, наставничество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388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4733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повышения квалификации к 2024 году через организацию профессионального взаимодействия педагогов и разработку программы профессионального развития педагогов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67436"/>
            <a:ext cx="10515600" cy="4803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Мероприятия:</a:t>
            </a:r>
          </a:p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 диагностик профессиональных дефицитов педагогических работников на платформе «Я Учитель»  и Центра непрерывного повышения профессионального мастерства педагогических работников;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диагностик по выявлению профессиональных дефицитов и индивидуальных потребностей в профессиональном развитии педагогов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программы профессионального развития педагогов;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ИОМов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педагогами;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семинара- практикума по разработке программы профессионального развития педагогов;</a:t>
            </a:r>
          </a:p>
          <a:p>
            <a:pPr marL="0" indent="0">
              <a:buNone/>
            </a:pP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812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35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6492"/>
            <a:ext cx="10515600" cy="5520471"/>
          </a:xfrm>
        </p:spPr>
        <p:txBody>
          <a:bodyPr>
            <a:normAutofit lnSpcReduction="10000"/>
          </a:bodyPr>
          <a:lstStyle/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курсах повышения квалификации по выявленным дефицитам  согласно программе профессионального развития, ИОМ педагогов, плана-графика курсов ПК;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 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мероприятияий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(семинары, методические дни,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взаимопосещение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занятий);</a:t>
            </a:r>
          </a:p>
          <a:p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мероприятиях на муниципальном, региональном, федеральном уровне (семинары,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конференции);</a:t>
            </a:r>
          </a:p>
          <a:p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совещания  по созданию творческих групп по формированию функциональной грамотности; организация педагогических пар по взаимодействию в рамках применения новых технологий фронтально-парных занятий (ФПЗ), занятий совместного изучения и совместной отработки (ЗСИ, ЗСО) на уроках;</a:t>
            </a:r>
          </a:p>
          <a:p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 сайте школы раздела «Функциональная грамотность. Банк заданий» </a:t>
            </a:r>
          </a:p>
          <a:p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совещаний по подведению промежуточных итогов и корректировке планов.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001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746" y="231819"/>
            <a:ext cx="10515600" cy="168713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качества школьной образовательной и воспитательной среды к концу 2024 года через усовершенствование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в школе, повышение уровня мотивации обучающихся, открытие и функционирование центра «Точка роста» в том числе и в направлении профориентации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4558"/>
            <a:ext cx="10515600" cy="4322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Мероприятия: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 в проекте: «Билет в будущее»,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Проектория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неделя, классные часы);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Положения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 детьми, имеющими трудности в обучении;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семинара-практикума по разработке Программы по работе с детьми, имеющими трудности в обучении;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серии мероприятий по работе с результатами оценочных процедур, в том числе по выстраиванию системы работы с детьми,  имеющими трудности в обучении;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79853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72512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9231"/>
            <a:ext cx="10515600" cy="5297732"/>
          </a:xfrm>
        </p:spPr>
        <p:txBody>
          <a:bodyPr>
            <a:normAutofit fontScale="92500"/>
          </a:bodyPr>
          <a:lstStyle/>
          <a:p>
            <a:r>
              <a:rPr lang="ru-RU" dirty="0"/>
              <a:t>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Организация, проведение и анализ диагностики уровня мотивации обучающихся в рамках исследования уровня достижения личных результатов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промежуточной аттестации;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и проведение семинара-практикума по разработке формы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ИОМа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работы с детьми  имеющими трудности в обучении;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Составление и реализация 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ИОМов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работы с детьми  имеющими трудности в обучении;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и проведение образовательных событий (предметные недели, творческие мероприятия, реализация учебных проектов  и другое);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занятости учащихся с низкой учебной мотивацией в дополнительном образовании;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и проведение «линейки успеха» по итогам учебного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052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Результаты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646" y="1232905"/>
            <a:ext cx="10515600" cy="497922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материально-технического оснащения школы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Оформлены зоны общего пользования для общения, образовательного взаимодействия, самостоятельной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обучающихся;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кабинеты оформлены тематической наглядностью, проведено зонирование кабинетов;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 дефицит педагогических кадров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повышения квалификации;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благоприятные условия для  успешной социализации, саморазвития и  самообразования на основе мотивации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обучению;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 уровень качества образования.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07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CC70186-B2AD-4B29-B595-FFC27FA6175B}"/>
              </a:ext>
            </a:extLst>
          </p:cNvPr>
          <p:cNvSpPr/>
          <p:nvPr/>
        </p:nvSpPr>
        <p:spPr>
          <a:xfrm>
            <a:off x="381308" y="549901"/>
            <a:ext cx="638894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solidFill>
                  <a:srgbClr val="DE4529"/>
                </a:solidFill>
              </a:rPr>
              <a:t>СПАСИБО </a:t>
            </a:r>
            <a:br>
              <a:rPr lang="ru-RU" sz="6600" b="1" dirty="0">
                <a:solidFill>
                  <a:srgbClr val="DE4529"/>
                </a:solidFill>
              </a:rPr>
            </a:br>
            <a:r>
              <a:rPr lang="ru-RU" sz="6600" b="1" dirty="0">
                <a:solidFill>
                  <a:srgbClr val="DE4529"/>
                </a:solidFill>
              </a:rPr>
              <a:t>ЗА ВНИМАНИЕ! </a:t>
            </a:r>
            <a:endParaRPr lang="ru-RU" sz="6600" dirty="0">
              <a:solidFill>
                <a:srgbClr val="DE4529"/>
              </a:solidFill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95C5D32E-1126-41F1-84DC-35536ABF3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3590" y="5661749"/>
            <a:ext cx="832445" cy="97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96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5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500+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7" y="1031633"/>
            <a:ext cx="10813473" cy="557698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400" dirty="0" smtClean="0"/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попала в федеральный проект 500+ по результатам    оценочных процедур.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математика                                                                   русский язык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проекта 500+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коллектив, родители, обучающиеся  проходили анкетирование  по выявлению факторов влияющих на качество образования. По итогам анкетирования  был сформирован рисковый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школы, проведена Самодиагностика, определены риски актуальные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оснащения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кадров;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повышения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Пониженный уровень качества школьной образовательной и воспитательной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692596"/>
              </p:ext>
            </p:extLst>
          </p:nvPr>
        </p:nvGraphicFramePr>
        <p:xfrm>
          <a:off x="613064" y="1676448"/>
          <a:ext cx="3740727" cy="234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524346"/>
              </p:ext>
            </p:extLst>
          </p:nvPr>
        </p:nvGraphicFramePr>
        <p:xfrm>
          <a:off x="5361709" y="1676448"/>
          <a:ext cx="3860735" cy="2385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619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208" y="4007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Результаты ВПР (математика, русский язык)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5 класс -2020 год; 6 класс - 2021 год (сравнительные результаты одних и тех же детей)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математика                                     русский язык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771" y="4845130"/>
            <a:ext cx="96665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 -  повышение  доли обучающихся получивших «2» с 50% до 64% 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Русский язык - понижение доли обучающихся получивших «2» с 83% до 60%.Ситуация улучшилась, но остаётся критической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.(более 30% двоек)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 результатам ВПР по русскому языку и математике можно сделать вывод, что наблюдается отрицательная динамика образовательных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635894"/>
              </p:ext>
            </p:extLst>
          </p:nvPr>
        </p:nvGraphicFramePr>
        <p:xfrm>
          <a:off x="6722771" y="1635616"/>
          <a:ext cx="4494728" cy="273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346872"/>
              </p:ext>
            </p:extLst>
          </p:nvPr>
        </p:nvGraphicFramePr>
        <p:xfrm>
          <a:off x="1350135" y="16452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9426430" cy="3844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информация о школе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839788" y="1523011"/>
            <a:ext cx="3932237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67034740"/>
              </p:ext>
            </p:extLst>
          </p:nvPr>
        </p:nvGraphicFramePr>
        <p:xfrm>
          <a:off x="999501" y="962913"/>
          <a:ext cx="10939214" cy="5760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764"/>
                <a:gridCol w="1133574"/>
                <a:gridCol w="991673"/>
                <a:gridCol w="1352282"/>
                <a:gridCol w="1442433"/>
                <a:gridCol w="1197736"/>
                <a:gridCol w="1081825"/>
                <a:gridCol w="1313645"/>
                <a:gridCol w="1352282"/>
              </a:tblGrid>
              <a:tr h="2829249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обучающихся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Подвозимые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семей, где доход на одного члена семьи ниже прожиточного минимума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семей, где оба родителя являются безработными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семей, где только один из родителей имеет высшее образование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семей, где оба родителя имеют высшее образование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неполных семей (воспитывается одним родителем)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многодетных семей (3 и более)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76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Начальная школа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28/82%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8/24%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1/3%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1/3%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/32%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 32%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2989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школа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40/80%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11/22%</a:t>
                      </a:r>
                    </a:p>
                  </a:txBody>
                  <a:tcPr/>
                </a:tc>
              </a:tr>
              <a:tr h="72748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школа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3/100%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3/100%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1/33%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71/82%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14/16%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4/5%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29/33%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23/26%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оснащения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анализа образовательной среды,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 требуется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(качество и наличие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Цифровое оборудование (оснащённость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Интернет-соединения.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6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повышения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требуется принятие мер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учителей, прошедших курсы повышения квалификации, соответствующие их профессиональным потребностям</a:t>
            </a:r>
          </a:p>
        </p:txBody>
      </p:sp>
    </p:spTree>
    <p:extLst>
      <p:ext uri="{BB962C8B-B14F-4D97-AF65-F5344CB8AC3E}">
        <p14:creationId xmlns:p14="http://schemas.microsoft.com/office/powerpoint/2010/main" val="44781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1703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927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анализа, по которым требуется принятие мер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педагогов;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вспомогательного (не педагогического персонала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70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91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Пониженный уровень качества школьной образовательной и воспитательной среды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анализа, по которым требуется принятие мер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2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38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33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выявленным рискам были составлены концептуальные документы: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1.Концепция развития МБОУ Комской СОШ № 4на 2022-2024 годы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Среднесрочная программа развития 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омской СОШ № 4 на март-декабрь 2022год.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Антирисковые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подпрограммы по направлениям рисков.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9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4825</TotalTime>
  <Words>1162</Words>
  <Application>Microsoft Office PowerPoint</Application>
  <PresentationFormat>Широкоэкранный</PresentationFormat>
  <Paragraphs>165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500+</vt:lpstr>
      <vt:lpstr>Результаты ВПР (математика, русский язык)  5 класс -2020 год; 6 класс - 2021 год (сравнительные результаты одних и тех же детей)  математика                                     русский язык </vt:lpstr>
      <vt:lpstr>                         Краткая информация о школе</vt:lpstr>
      <vt:lpstr>Низкий уровень оснащения школы </vt:lpstr>
      <vt:lpstr>Несформированность внутришкольной системы повышения квалификации </vt:lpstr>
      <vt:lpstr>Дефицит педагогических кадров </vt:lpstr>
      <vt:lpstr>Пониженный уровень качества школьной образовательной и воспитательной среды</vt:lpstr>
      <vt:lpstr> </vt:lpstr>
      <vt:lpstr>Презентация PowerPoint</vt:lpstr>
      <vt:lpstr>  Задача Повышение уровня материально - технического оснащения школы  к 2024 году через участие в федеральном проекте «Современная школа» открытие центра «Точка роста» и планирование бюджета денежных средств на оснащение и модернизацию учебного оборудования;   </vt:lpstr>
      <vt:lpstr>Задача Устранение дефицита педагогических кадров  к 2024 году посредством осуществления профессиональной переподготовки, перераспределения нагрузки, проведения профориентационных мероприятий со старшеклассниками и  заключения  договоров целевого обучения с молодыми специалистами (выпускниками школ района);</vt:lpstr>
      <vt:lpstr>Задача Формирование внутришкольной системы повышения квалификации к 2024 году через организацию профессионального взаимодействия педагогов и разработку программы профессионального развития педагогов </vt:lpstr>
      <vt:lpstr>Презентация PowerPoint</vt:lpstr>
      <vt:lpstr>Задача: Повышение уровня качества школьной образовательной и воспитательной среды к концу 2024 года через усовершенствование профориентационной работы в школе, повышение уровня мотивации обучающихся, открытие и функционирование центра «Точка роста» в том числе и в направлении профориентации обучающихся</vt:lpstr>
      <vt:lpstr>Презентация PowerPoint</vt:lpstr>
      <vt:lpstr>                                 Результаты реализации программы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Галина</cp:lastModifiedBy>
  <cp:revision>160</cp:revision>
  <dcterms:created xsi:type="dcterms:W3CDTF">2021-06-28T06:43:28Z</dcterms:created>
  <dcterms:modified xsi:type="dcterms:W3CDTF">2022-05-27T05:28:01Z</dcterms:modified>
</cp:coreProperties>
</file>